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2" r:id="rId1"/>
  </p:sldMasterIdLst>
  <p:notesMasterIdLst>
    <p:notesMasterId r:id="rId41"/>
  </p:notesMasterIdLst>
  <p:sldIdLst>
    <p:sldId id="256" r:id="rId2"/>
    <p:sldId id="257" r:id="rId3"/>
    <p:sldId id="271" r:id="rId4"/>
    <p:sldId id="258" r:id="rId5"/>
    <p:sldId id="267" r:id="rId6"/>
    <p:sldId id="268" r:id="rId7"/>
    <p:sldId id="259" r:id="rId8"/>
    <p:sldId id="269" r:id="rId9"/>
    <p:sldId id="270" r:id="rId10"/>
    <p:sldId id="272" r:id="rId11"/>
    <p:sldId id="288" r:id="rId12"/>
    <p:sldId id="287" r:id="rId13"/>
    <p:sldId id="291" r:id="rId14"/>
    <p:sldId id="293" r:id="rId15"/>
    <p:sldId id="294" r:id="rId16"/>
    <p:sldId id="295" r:id="rId17"/>
    <p:sldId id="296" r:id="rId18"/>
    <p:sldId id="297" r:id="rId19"/>
    <p:sldId id="298" r:id="rId20"/>
    <p:sldId id="299" r:id="rId21"/>
    <p:sldId id="300" r:id="rId22"/>
    <p:sldId id="301" r:id="rId23"/>
    <p:sldId id="289" r:id="rId24"/>
    <p:sldId id="290" r:id="rId25"/>
    <p:sldId id="292" r:id="rId26"/>
    <p:sldId id="274" r:id="rId27"/>
    <p:sldId id="280" r:id="rId28"/>
    <p:sldId id="281" r:id="rId29"/>
    <p:sldId id="282" r:id="rId30"/>
    <p:sldId id="284" r:id="rId31"/>
    <p:sldId id="278" r:id="rId32"/>
    <p:sldId id="279" r:id="rId33"/>
    <p:sldId id="303" r:id="rId34"/>
    <p:sldId id="304" r:id="rId35"/>
    <p:sldId id="305" r:id="rId36"/>
    <p:sldId id="306" r:id="rId37"/>
    <p:sldId id="285" r:id="rId38"/>
    <p:sldId id="286" r:id="rId39"/>
    <p:sldId id="302" r:id="rId4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userDrawn="1">
          <p15:clr>
            <a:srgbClr val="A4A3A4"/>
          </p15:clr>
        </p15:guide>
        <p15:guide id="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14F32"/>
    <a:srgbClr val="F0533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492" y="108"/>
      </p:cViewPr>
      <p:guideLst>
        <p:guide orient="horz"/>
        <p:guide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D5962E-C658-44E7-8BA0-FB03058CB09E}" type="datetimeFigureOut">
              <a:rPr lang="ko-KR" altLang="en-US" smtClean="0"/>
              <a:t>2021-04-18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E09F30-9869-46EE-A767-FEFAB02FF2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49193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116D5-D67F-4F30-859E-A77DA380BEB3}" type="datetimeFigureOut">
              <a:rPr lang="ko-KR" altLang="en-US" smtClean="0"/>
              <a:t>2021-04-18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6AB82-5772-403B-867D-01764AF60D21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01601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116D5-D67F-4F30-859E-A77DA380BEB3}" type="datetimeFigureOut">
              <a:rPr lang="ko-KR" altLang="en-US" smtClean="0"/>
              <a:t>2021-04-18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6AB82-5772-403B-867D-01764AF60D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52339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116D5-D67F-4F30-859E-A77DA380BEB3}" type="datetimeFigureOut">
              <a:rPr lang="ko-KR" altLang="en-US" smtClean="0"/>
              <a:t>2021-04-18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6AB82-5772-403B-867D-01764AF60D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57116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116D5-D67F-4F30-859E-A77DA380BEB3}" type="datetimeFigureOut">
              <a:rPr lang="ko-KR" altLang="en-US" smtClean="0"/>
              <a:t>2021-04-18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6AB82-5772-403B-867D-01764AF60D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62746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116D5-D67F-4F30-859E-A77DA380BEB3}" type="datetimeFigureOut">
              <a:rPr lang="ko-KR" altLang="en-US" smtClean="0"/>
              <a:t>2021-04-18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6AB82-5772-403B-867D-01764AF60D21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99697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116D5-D67F-4F30-859E-A77DA380BEB3}" type="datetimeFigureOut">
              <a:rPr lang="ko-KR" altLang="en-US" smtClean="0"/>
              <a:t>2021-04-18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6AB82-5772-403B-867D-01764AF60D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70686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116D5-D67F-4F30-859E-A77DA380BEB3}" type="datetimeFigureOut">
              <a:rPr lang="ko-KR" altLang="en-US" smtClean="0"/>
              <a:t>2021-04-18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6AB82-5772-403B-867D-01764AF60D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06988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116D5-D67F-4F30-859E-A77DA380BEB3}" type="datetimeFigureOut">
              <a:rPr lang="ko-KR" altLang="en-US" smtClean="0"/>
              <a:t>2021-04-18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6AB82-5772-403B-867D-01764AF60D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61222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116D5-D67F-4F30-859E-A77DA380BEB3}" type="datetimeFigureOut">
              <a:rPr lang="ko-KR" altLang="en-US" smtClean="0"/>
              <a:t>2021-04-18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6AB82-5772-403B-867D-01764AF60D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90709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05D116D5-D67F-4F30-859E-A77DA380BEB3}" type="datetimeFigureOut">
              <a:rPr lang="ko-KR" altLang="en-US" smtClean="0"/>
              <a:t>2021-04-18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6C6AB82-5772-403B-867D-01764AF60D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02190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116D5-D67F-4F30-859E-A77DA380BEB3}" type="datetimeFigureOut">
              <a:rPr lang="ko-KR" altLang="en-US" smtClean="0"/>
              <a:t>2021-04-18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6AB82-5772-403B-867D-01764AF60D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45200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05D116D5-D67F-4F30-859E-A77DA380BEB3}" type="datetimeFigureOut">
              <a:rPr lang="ko-KR" altLang="en-US" smtClean="0"/>
              <a:t>2021-04-18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26C6AB82-5772-403B-867D-01764AF60D21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31695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</p:sldLayoutIdLst>
  <p:txStyles>
    <p:titleStyle>
      <a:lvl1pPr algn="l" defTabSz="914400" rtl="0" eaLnBrk="1" latinLnBrk="1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1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ourcetreeapp.com/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3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hyperlink" Target="https://nanite.tistory.com/39" TargetMode="External"/><Relationship Id="rId3" Type="http://schemas.openxmlformats.org/officeDocument/2006/relationships/hyperlink" Target="https://velog.io/@ha0kim/GIT-%EC%9E%91%EC%97%85-%EB%90%98%EB%8F%8C%EB%A6%AC%EB%8A%94-%EB%AA%85%EB%A0%B9%EC%96%B4-Reset-Revert" TargetMode="External"/><Relationship Id="rId7" Type="http://schemas.openxmlformats.org/officeDocument/2006/relationships/hyperlink" Target="https://www.devpools.kr/2017/02/05/%EC%B4%88%EB%B3%B4%EC%9A%A9-git-%EB%90%98%EB%8F%8C%EB%A6%AC%EA%B8%B0-reset-revert/" TargetMode="External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docko.tistory.com/entry/%EC%9D%B4%ED%81%B4%EB%A6%BD%EC%8A%A4%EC%97%90-Github-%ED%94%84%EB%A1%9C%EC%A0%9D%ED%8A%B8-%EC%97%B0%EB%8F%99%ED%95%98%EA%B8%B0" TargetMode="External"/><Relationship Id="rId5" Type="http://schemas.openxmlformats.org/officeDocument/2006/relationships/hyperlink" Target="https://git-scm.com/book/ko/" TargetMode="External"/><Relationship Id="rId4" Type="http://schemas.openxmlformats.org/officeDocument/2006/relationships/hyperlink" Target="https://backlog.com/git-tutorial/kr/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Relationship Id="rId9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그림 27">
            <a:extLst>
              <a:ext uri="{FF2B5EF4-FFF2-40B4-BE49-F238E27FC236}">
                <a16:creationId xmlns:a16="http://schemas.microsoft.com/office/drawing/2014/main" id="{B968A601-625D-4AFF-9222-57FA1CF54A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2728" y="1768245"/>
            <a:ext cx="2657472" cy="1395173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8CEB3B3B-AD68-44E3-8904-5CD2A17C361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sz="8000" b="1" dirty="0">
                <a:solidFill>
                  <a:srgbClr val="F05334"/>
                </a:solidFill>
                <a:latin typeface="+mj-ea"/>
              </a:rPr>
              <a:t>Git </a:t>
            </a:r>
            <a:r>
              <a:rPr lang="en-US" altLang="ko-KR" sz="4000" b="1" dirty="0">
                <a:solidFill>
                  <a:srgbClr val="0070C0"/>
                </a:solidFill>
                <a:latin typeface="+mj-ea"/>
              </a:rPr>
              <a:t>&amp;</a:t>
            </a:r>
            <a:r>
              <a:rPr lang="ko-KR" altLang="en-US" sz="8000" b="1" dirty="0">
                <a:latin typeface="+mj-ea"/>
              </a:rPr>
              <a:t> </a:t>
            </a:r>
            <a:r>
              <a:rPr lang="en-US" altLang="ko-KR" sz="8000" b="1" dirty="0">
                <a:latin typeface="+mj-ea"/>
              </a:rPr>
              <a:t>GitHub</a:t>
            </a:r>
            <a:endParaRPr lang="ko-KR" altLang="en-US" sz="8000" b="1" dirty="0">
              <a:latin typeface="+mj-ea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966A6A0-51C7-433B-8001-17E0C745EF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22280" y="4898836"/>
            <a:ext cx="1276349" cy="1655762"/>
          </a:xfrm>
        </p:spPr>
        <p:txBody>
          <a:bodyPr>
            <a:normAutofit/>
          </a:bodyPr>
          <a:lstStyle/>
          <a:p>
            <a:r>
              <a:rPr lang="ko-KR" altLang="en-US" sz="1600" b="1" dirty="0" err="1">
                <a:solidFill>
                  <a:schemeClr val="tx1"/>
                </a:solidFill>
                <a:latin typeface="+mj-ea"/>
                <a:ea typeface="+mj-ea"/>
              </a:rPr>
              <a:t>한인우</a:t>
            </a:r>
            <a:endParaRPr lang="en-US" altLang="ko-KR" sz="1600" b="1" dirty="0">
              <a:solidFill>
                <a:schemeClr val="tx1"/>
              </a:solidFill>
              <a:latin typeface="+mj-ea"/>
              <a:ea typeface="+mj-ea"/>
            </a:endParaRPr>
          </a:p>
          <a:p>
            <a:r>
              <a:rPr lang="ko-KR" altLang="en-US" sz="1600" b="1" dirty="0">
                <a:solidFill>
                  <a:schemeClr val="tx1"/>
                </a:solidFill>
                <a:latin typeface="+mj-ea"/>
                <a:ea typeface="+mj-ea"/>
              </a:rPr>
              <a:t>주민기</a:t>
            </a:r>
            <a:endParaRPr lang="en-US" altLang="ko-KR" sz="1600" b="1" dirty="0">
              <a:solidFill>
                <a:schemeClr val="tx1"/>
              </a:solidFill>
              <a:latin typeface="+mj-ea"/>
              <a:ea typeface="+mj-ea"/>
            </a:endParaRPr>
          </a:p>
          <a:p>
            <a:r>
              <a:rPr lang="ko-KR" altLang="en-US" sz="1600" b="1" dirty="0" err="1">
                <a:solidFill>
                  <a:schemeClr val="tx1"/>
                </a:solidFill>
                <a:latin typeface="+mj-ea"/>
                <a:ea typeface="+mj-ea"/>
              </a:rPr>
              <a:t>장은재</a:t>
            </a:r>
            <a:endParaRPr lang="ko-KR" altLang="en-US" sz="16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7AA6B7DE-2BE4-4F8C-8EBC-B78B109A523E}"/>
              </a:ext>
            </a:extLst>
          </p:cNvPr>
          <p:cNvCxnSpPr>
            <a:cxnSpLocks/>
          </p:cNvCxnSpPr>
          <p:nvPr/>
        </p:nvCxnSpPr>
        <p:spPr>
          <a:xfrm flipH="1">
            <a:off x="10406066" y="4717409"/>
            <a:ext cx="657224" cy="0"/>
          </a:xfrm>
          <a:prstGeom prst="line">
            <a:avLst/>
          </a:prstGeom>
          <a:ln w="76200">
            <a:solidFill>
              <a:srgbClr val="F14F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C7B50C30-DAFC-49C3-9AE4-8739504BA4ED}"/>
              </a:ext>
            </a:extLst>
          </p:cNvPr>
          <p:cNvCxnSpPr>
            <a:cxnSpLocks/>
          </p:cNvCxnSpPr>
          <p:nvPr/>
        </p:nvCxnSpPr>
        <p:spPr>
          <a:xfrm flipH="1">
            <a:off x="11035937" y="4717409"/>
            <a:ext cx="657224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그림 29">
            <a:extLst>
              <a:ext uri="{FF2B5EF4-FFF2-40B4-BE49-F238E27FC236}">
                <a16:creationId xmlns:a16="http://schemas.microsoft.com/office/drawing/2014/main" id="{AA0D9006-1E80-48DF-B120-859F360762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5138" y="1943396"/>
            <a:ext cx="1266825" cy="1307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2147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6E14809C-AB06-455C-9E09-733EC00DD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9612D73-1056-4289-A977-92C9190C7A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44C5A9E5-0F35-4AA6-AF26-B90A2D47BC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4D9DB69D-7E48-4FDF-806E-F0B4BF0053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846BF69C-4724-4F8D-8EA6-1487E9C9C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225F0903-721C-4B16-B7C7-3E5255473C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  <p:sp>
        <p:nvSpPr>
          <p:cNvPr id="25" name="제목 1">
            <a:extLst>
              <a:ext uri="{FF2B5EF4-FFF2-40B4-BE49-F238E27FC236}">
                <a16:creationId xmlns:a16="http://schemas.microsoft.com/office/drawing/2014/main" id="{1611ABBE-A8FE-4856-8262-5C34B72C4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775" y="581025"/>
            <a:ext cx="3209925" cy="600075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altLang="ko-KR" sz="3200" b="1" dirty="0" err="1">
                <a:latin typeface="+mn-ea"/>
                <a:ea typeface="+mn-ea"/>
              </a:rPr>
              <a:t>Pycharm</a:t>
            </a:r>
            <a:endParaRPr lang="en-US" altLang="ko-KR" sz="3200" b="1" dirty="0">
              <a:latin typeface="+mn-ea"/>
              <a:ea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882E85B-522B-4701-B2D6-7A0922909D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982" y="2603542"/>
            <a:ext cx="2400635" cy="265784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94C0F4D-F10B-4EA7-9089-77B2861B9E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2584" y="2574232"/>
            <a:ext cx="4934639" cy="147658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06EC57E-4D86-4E08-AC94-4BF8EDE36EB7}"/>
              </a:ext>
            </a:extLst>
          </p:cNvPr>
          <p:cNvSpPr txBox="1"/>
          <p:nvPr/>
        </p:nvSpPr>
        <p:spPr>
          <a:xfrm>
            <a:off x="452845" y="1624541"/>
            <a:ext cx="80728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+mj-ea"/>
                <a:ea typeface="+mj-ea"/>
              </a:rPr>
              <a:t>1. [VCS] -&gt; [Enable Version Control Integration…] -&gt; Git </a:t>
            </a:r>
            <a:r>
              <a:rPr lang="ko-KR" altLang="en-US" dirty="0">
                <a:latin typeface="+mj-ea"/>
                <a:ea typeface="+mj-ea"/>
              </a:rPr>
              <a:t>선택 </a:t>
            </a:r>
            <a:r>
              <a:rPr lang="en-US" altLang="ko-KR" dirty="0">
                <a:latin typeface="+mj-ea"/>
                <a:ea typeface="+mj-ea"/>
              </a:rPr>
              <a:t>-&gt; OK 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22" name="화살표: 아래쪽 21">
            <a:extLst>
              <a:ext uri="{FF2B5EF4-FFF2-40B4-BE49-F238E27FC236}">
                <a16:creationId xmlns:a16="http://schemas.microsoft.com/office/drawing/2014/main" id="{01E91981-F6C9-4BAF-A0A8-02C04731FE01}"/>
              </a:ext>
            </a:extLst>
          </p:cNvPr>
          <p:cNvSpPr/>
          <p:nvPr/>
        </p:nvSpPr>
        <p:spPr>
          <a:xfrm rot="8036351">
            <a:off x="3087734" y="2928892"/>
            <a:ext cx="238125" cy="47625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화살표: 아래쪽 23">
            <a:extLst>
              <a:ext uri="{FF2B5EF4-FFF2-40B4-BE49-F238E27FC236}">
                <a16:creationId xmlns:a16="http://schemas.microsoft.com/office/drawing/2014/main" id="{B4F00336-E3DB-4DD9-B0F0-C8704A26B817}"/>
              </a:ext>
            </a:extLst>
          </p:cNvPr>
          <p:cNvSpPr/>
          <p:nvPr/>
        </p:nvSpPr>
        <p:spPr>
          <a:xfrm rot="8036351">
            <a:off x="8482694" y="3055166"/>
            <a:ext cx="238125" cy="47625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65073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6E14809C-AB06-455C-9E09-733EC00DD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9612D73-1056-4289-A977-92C9190C7A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44C5A9E5-0F35-4AA6-AF26-B90A2D47BC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4D9DB69D-7E48-4FDF-806E-F0B4BF0053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846BF69C-4724-4F8D-8EA6-1487E9C9C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225F0903-721C-4B16-B7C7-3E5255473C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  <p:sp>
        <p:nvSpPr>
          <p:cNvPr id="25" name="제목 1">
            <a:extLst>
              <a:ext uri="{FF2B5EF4-FFF2-40B4-BE49-F238E27FC236}">
                <a16:creationId xmlns:a16="http://schemas.microsoft.com/office/drawing/2014/main" id="{1611ABBE-A8FE-4856-8262-5C34B72C4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775" y="581025"/>
            <a:ext cx="3209925" cy="600075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altLang="ko-KR" sz="3200" b="1" dirty="0" err="1">
                <a:latin typeface="+mn-ea"/>
                <a:ea typeface="+mn-ea"/>
              </a:rPr>
              <a:t>Pycharm</a:t>
            </a:r>
            <a:endParaRPr lang="en-US" altLang="ko-KR" sz="3200" b="1" dirty="0">
              <a:latin typeface="+mn-ea"/>
              <a:ea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07A3954-DB99-4FAC-BBE3-CCA35F6289A9}"/>
              </a:ext>
            </a:extLst>
          </p:cNvPr>
          <p:cNvSpPr txBox="1"/>
          <p:nvPr/>
        </p:nvSpPr>
        <p:spPr>
          <a:xfrm>
            <a:off x="442913" y="1605491"/>
            <a:ext cx="1029353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+mj-ea"/>
                <a:ea typeface="+mj-ea"/>
              </a:rPr>
              <a:t>2. </a:t>
            </a:r>
            <a:r>
              <a:rPr lang="en-US" altLang="ko-KR" dirty="0">
                <a:latin typeface="+mn-ea"/>
              </a:rPr>
              <a:t>[Git] -&gt; [GitHub] -&gt; [Share Project on GitHub] -&gt; [Log In Via GitHub] -&gt; </a:t>
            </a:r>
            <a:r>
              <a:rPr lang="ko-KR" altLang="en-US" dirty="0">
                <a:latin typeface="+mn-ea"/>
              </a:rPr>
              <a:t>로그인</a:t>
            </a:r>
            <a:endParaRPr lang="en-US" altLang="ko-KR" dirty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   [Share] -&gt; Repository</a:t>
            </a:r>
            <a:r>
              <a:rPr lang="ko-KR" altLang="en-US" dirty="0">
                <a:latin typeface="+mn-ea"/>
              </a:rPr>
              <a:t> 생성 </a:t>
            </a:r>
            <a:r>
              <a:rPr lang="en-US" altLang="ko-KR" dirty="0">
                <a:latin typeface="+mn-ea"/>
              </a:rPr>
              <a:t> </a:t>
            </a:r>
            <a:endParaRPr lang="ko-KR" altLang="en-US" dirty="0">
              <a:latin typeface="+mn-ea"/>
            </a:endParaRPr>
          </a:p>
          <a:p>
            <a:endParaRPr lang="ko-KR" altLang="en-US" dirty="0">
              <a:latin typeface="+mj-ea"/>
              <a:ea typeface="+mj-ea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68161025-B389-42B4-B65D-F627A5962B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4778" y="1987026"/>
            <a:ext cx="3429479" cy="427732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DF31177-292C-49D9-96F0-02419C1FA4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3870" y="3081774"/>
            <a:ext cx="4944099" cy="1661676"/>
          </a:xfrm>
          <a:prstGeom prst="rect">
            <a:avLst/>
          </a:prstGeom>
        </p:spPr>
      </p:pic>
      <p:sp>
        <p:nvSpPr>
          <p:cNvPr id="29" name="화살표: 아래쪽 28">
            <a:extLst>
              <a:ext uri="{FF2B5EF4-FFF2-40B4-BE49-F238E27FC236}">
                <a16:creationId xmlns:a16="http://schemas.microsoft.com/office/drawing/2014/main" id="{F5D73288-CFCC-460E-95B7-3E002D54916F}"/>
              </a:ext>
            </a:extLst>
          </p:cNvPr>
          <p:cNvSpPr/>
          <p:nvPr/>
        </p:nvSpPr>
        <p:spPr>
          <a:xfrm rot="8036351">
            <a:off x="7093676" y="5419543"/>
            <a:ext cx="238125" cy="47625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34742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6E14809C-AB06-455C-9E09-733EC00DD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9612D73-1056-4289-A977-92C9190C7A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44C5A9E5-0F35-4AA6-AF26-B90A2D47BC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4D9DB69D-7E48-4FDF-806E-F0B4BF0053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846BF69C-4724-4F8D-8EA6-1487E9C9C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225F0903-721C-4B16-B7C7-3E5255473C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26F8E7B-2557-4B78-9116-21C1E0442A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9666" y="471034"/>
            <a:ext cx="4665631" cy="570428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B35715A-ED31-4996-A40E-6FDDA3FE9AED}"/>
              </a:ext>
            </a:extLst>
          </p:cNvPr>
          <p:cNvSpPr txBox="1"/>
          <p:nvPr/>
        </p:nvSpPr>
        <p:spPr>
          <a:xfrm>
            <a:off x="442913" y="1430672"/>
            <a:ext cx="495929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>
                <a:latin typeface="+mj-ea"/>
                <a:ea typeface="+mj-ea"/>
              </a:rPr>
              <a:t>Commit</a:t>
            </a:r>
            <a:r>
              <a:rPr lang="ko-KR" altLang="en-US" dirty="0">
                <a:latin typeface="+mj-ea"/>
                <a:ea typeface="+mj-ea"/>
              </a:rPr>
              <a:t>을 클릭한다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dirty="0">
              <a:latin typeface="+mj-ea"/>
              <a:ea typeface="+mj-ea"/>
            </a:endParaRPr>
          </a:p>
          <a:p>
            <a:pPr marL="342900" indent="-342900">
              <a:buAutoNum type="arabicPeriod"/>
            </a:pPr>
            <a:r>
              <a:rPr lang="en-US" altLang="ko-KR" dirty="0">
                <a:latin typeface="+mj-ea"/>
                <a:ea typeface="+mj-ea"/>
              </a:rPr>
              <a:t>Default </a:t>
            </a:r>
            <a:r>
              <a:rPr lang="en-US" altLang="ko-KR" dirty="0" err="1">
                <a:latin typeface="+mj-ea"/>
                <a:ea typeface="+mj-ea"/>
              </a:rPr>
              <a:t>changelist</a:t>
            </a:r>
            <a:r>
              <a:rPr lang="ko-KR" altLang="en-US" dirty="0">
                <a:latin typeface="+mj-ea"/>
                <a:ea typeface="+mj-ea"/>
              </a:rPr>
              <a:t>에 변화된 파일을 확인하고 </a:t>
            </a:r>
            <a:r>
              <a:rPr lang="en-US" altLang="ko-KR" dirty="0">
                <a:latin typeface="+mj-ea"/>
                <a:ea typeface="+mj-ea"/>
              </a:rPr>
              <a:t>Commit </a:t>
            </a:r>
            <a:r>
              <a:rPr lang="ko-KR" altLang="en-US" dirty="0">
                <a:latin typeface="+mj-ea"/>
                <a:ea typeface="+mj-ea"/>
              </a:rPr>
              <a:t>하고 싶은 것들을 체크한다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dirty="0">
              <a:latin typeface="+mj-ea"/>
              <a:ea typeface="+mj-ea"/>
            </a:endParaRPr>
          </a:p>
          <a:p>
            <a:pPr marL="342900" indent="-342900">
              <a:buAutoNum type="arabicPeriod"/>
            </a:pPr>
            <a:r>
              <a:rPr lang="en-US" altLang="ko-KR" dirty="0">
                <a:latin typeface="+mj-ea"/>
                <a:ea typeface="+mj-ea"/>
              </a:rPr>
              <a:t>Commit</a:t>
            </a:r>
            <a:r>
              <a:rPr lang="ko-KR" altLang="en-US" dirty="0">
                <a:latin typeface="+mj-ea"/>
                <a:ea typeface="+mj-ea"/>
              </a:rPr>
              <a:t> 메시지를 입력한다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dirty="0">
              <a:latin typeface="+mj-ea"/>
              <a:ea typeface="+mj-ea"/>
            </a:endParaRPr>
          </a:p>
          <a:p>
            <a:pPr marL="342900" indent="-342900">
              <a:buAutoNum type="arabicPeriod"/>
            </a:pPr>
            <a:r>
              <a:rPr lang="en-US" altLang="ko-KR" dirty="0">
                <a:latin typeface="+mj-ea"/>
                <a:ea typeface="+mj-ea"/>
              </a:rPr>
              <a:t>Commit </a:t>
            </a:r>
            <a:r>
              <a:rPr lang="ko-KR" altLang="en-US" dirty="0">
                <a:latin typeface="+mj-ea"/>
                <a:ea typeface="+mj-ea"/>
              </a:rPr>
              <a:t>하고 </a:t>
            </a:r>
            <a:r>
              <a:rPr lang="en-US" altLang="ko-KR" dirty="0">
                <a:latin typeface="+mj-ea"/>
                <a:ea typeface="+mj-ea"/>
              </a:rPr>
              <a:t>Push </a:t>
            </a:r>
            <a:r>
              <a:rPr lang="ko-KR" altLang="en-US" dirty="0">
                <a:latin typeface="+mj-ea"/>
                <a:ea typeface="+mj-ea"/>
              </a:rPr>
              <a:t>한다</a:t>
            </a:r>
            <a:r>
              <a:rPr lang="en-US" altLang="ko-KR" dirty="0">
                <a:latin typeface="+mj-ea"/>
                <a:ea typeface="+mj-ea"/>
              </a:rPr>
              <a:t>.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222FCBF-CCE7-46A4-A76F-6618AC46839B}"/>
              </a:ext>
            </a:extLst>
          </p:cNvPr>
          <p:cNvSpPr/>
          <p:nvPr/>
        </p:nvSpPr>
        <p:spPr>
          <a:xfrm>
            <a:off x="5813408" y="1213569"/>
            <a:ext cx="2079072" cy="44042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ABF1C1C-8EC0-492F-8C6E-EA6D0829E303}"/>
              </a:ext>
            </a:extLst>
          </p:cNvPr>
          <p:cNvSpPr/>
          <p:nvPr/>
        </p:nvSpPr>
        <p:spPr>
          <a:xfrm>
            <a:off x="5456685" y="1341765"/>
            <a:ext cx="310393" cy="56206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551962D-36E8-4EFA-9403-51C95169ABC9}"/>
              </a:ext>
            </a:extLst>
          </p:cNvPr>
          <p:cNvSpPr/>
          <p:nvPr/>
        </p:nvSpPr>
        <p:spPr>
          <a:xfrm>
            <a:off x="5603234" y="3928408"/>
            <a:ext cx="2079072" cy="44042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996BF86-8920-4AC8-87AB-3EB5E6CE54B0}"/>
              </a:ext>
            </a:extLst>
          </p:cNvPr>
          <p:cNvSpPr/>
          <p:nvPr/>
        </p:nvSpPr>
        <p:spPr>
          <a:xfrm>
            <a:off x="5612759" y="5550508"/>
            <a:ext cx="2079072" cy="44042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24" name="제목 1">
            <a:extLst>
              <a:ext uri="{FF2B5EF4-FFF2-40B4-BE49-F238E27FC236}">
                <a16:creationId xmlns:a16="http://schemas.microsoft.com/office/drawing/2014/main" id="{8E4F175D-303C-4210-A99B-6BEFE5E82C96}"/>
              </a:ext>
            </a:extLst>
          </p:cNvPr>
          <p:cNvSpPr txBox="1">
            <a:spLocks/>
          </p:cNvSpPr>
          <p:nvPr/>
        </p:nvSpPr>
        <p:spPr>
          <a:xfrm>
            <a:off x="442913" y="572148"/>
            <a:ext cx="5666450" cy="60007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3200" b="1" dirty="0">
                <a:latin typeface="+mn-ea"/>
                <a:ea typeface="+mn-ea"/>
              </a:rPr>
              <a:t>Commit &amp; Push(PyCharm)</a:t>
            </a:r>
          </a:p>
        </p:txBody>
      </p:sp>
    </p:spTree>
    <p:extLst>
      <p:ext uri="{BB962C8B-B14F-4D97-AF65-F5344CB8AC3E}">
        <p14:creationId xmlns:p14="http://schemas.microsoft.com/office/powerpoint/2010/main" val="27482577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6E14809C-AB06-455C-9E09-733EC00DD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9612D73-1056-4289-A977-92C9190C7A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44C5A9E5-0F35-4AA6-AF26-B90A2D47BC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4D9DB69D-7E48-4FDF-806E-F0B4BF0053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846BF69C-4724-4F8D-8EA6-1487E9C9C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225F0903-721C-4B16-B7C7-3E5255473C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B35715A-ED31-4996-A40E-6FDDA3FE9AED}"/>
              </a:ext>
            </a:extLst>
          </p:cNvPr>
          <p:cNvSpPr txBox="1"/>
          <p:nvPr/>
        </p:nvSpPr>
        <p:spPr>
          <a:xfrm>
            <a:off x="442913" y="1487822"/>
            <a:ext cx="988218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>
                <a:latin typeface="+mj-ea"/>
                <a:ea typeface="+mj-ea"/>
              </a:rPr>
              <a:t>Git </a:t>
            </a:r>
            <a:r>
              <a:rPr lang="ko-KR" altLang="en-US" dirty="0">
                <a:latin typeface="+mj-ea"/>
                <a:ea typeface="+mj-ea"/>
              </a:rPr>
              <a:t>탭에서 </a:t>
            </a:r>
            <a:r>
              <a:rPr lang="en-US" altLang="ko-KR" dirty="0">
                <a:latin typeface="+mj-ea"/>
                <a:ea typeface="+mj-ea"/>
              </a:rPr>
              <a:t>Clone </a:t>
            </a:r>
            <a:r>
              <a:rPr lang="ko-KR" altLang="en-US" dirty="0">
                <a:latin typeface="+mj-ea"/>
                <a:ea typeface="+mj-ea"/>
              </a:rPr>
              <a:t>클릭</a:t>
            </a:r>
            <a:endParaRPr lang="en-US" altLang="ko-KR" dirty="0">
              <a:latin typeface="+mj-ea"/>
              <a:ea typeface="+mj-ea"/>
            </a:endParaRPr>
          </a:p>
          <a:p>
            <a:pPr marL="342900" indent="-342900">
              <a:buAutoNum type="arabicPeriod"/>
            </a:pPr>
            <a:endParaRPr lang="en-US" altLang="ko-KR" dirty="0">
              <a:latin typeface="+mj-ea"/>
              <a:ea typeface="+mj-ea"/>
            </a:endParaRPr>
          </a:p>
          <a:p>
            <a:pPr marL="342900" indent="-342900">
              <a:buAutoNum type="arabicPeriod"/>
            </a:pPr>
            <a:r>
              <a:rPr lang="en-US" altLang="ko-KR" dirty="0">
                <a:latin typeface="+mj-ea"/>
                <a:ea typeface="+mj-ea"/>
              </a:rPr>
              <a:t>Repository URL , GitHub </a:t>
            </a:r>
            <a:r>
              <a:rPr lang="ko-KR" altLang="en-US" dirty="0">
                <a:latin typeface="+mj-ea"/>
                <a:ea typeface="+mj-ea"/>
              </a:rPr>
              <a:t>를 클릭</a:t>
            </a:r>
            <a:endParaRPr lang="en-US" altLang="ko-KR" dirty="0">
              <a:latin typeface="+mj-ea"/>
              <a:ea typeface="+mj-ea"/>
            </a:endParaRPr>
          </a:p>
          <a:p>
            <a:r>
              <a:rPr lang="en-US" altLang="ko-KR" dirty="0">
                <a:latin typeface="+mj-ea"/>
                <a:ea typeface="+mj-ea"/>
              </a:rPr>
              <a:t>	</a:t>
            </a:r>
          </a:p>
          <a:p>
            <a:r>
              <a:rPr lang="en-US" altLang="ko-KR" dirty="0">
                <a:latin typeface="+mj-ea"/>
                <a:ea typeface="+mj-ea"/>
              </a:rPr>
              <a:t>- URL </a:t>
            </a:r>
            <a:r>
              <a:rPr lang="ko-KR" altLang="en-US" dirty="0">
                <a:latin typeface="+mj-ea"/>
                <a:ea typeface="+mj-ea"/>
              </a:rPr>
              <a:t>의 경우 </a:t>
            </a:r>
            <a:r>
              <a:rPr lang="en-US" altLang="ko-KR" dirty="0">
                <a:latin typeface="+mj-ea"/>
                <a:ea typeface="+mj-ea"/>
              </a:rPr>
              <a:t>Clone </a:t>
            </a:r>
            <a:r>
              <a:rPr lang="ko-KR" altLang="en-US" dirty="0">
                <a:latin typeface="+mj-ea"/>
                <a:ea typeface="+mj-ea"/>
              </a:rPr>
              <a:t>하는</a:t>
            </a:r>
            <a:r>
              <a:rPr lang="en-US" altLang="ko-KR" dirty="0">
                <a:latin typeface="+mj-ea"/>
                <a:ea typeface="+mj-ea"/>
              </a:rPr>
              <a:t> </a:t>
            </a:r>
          </a:p>
          <a:p>
            <a:r>
              <a:rPr lang="en-US" altLang="ko-KR" dirty="0">
                <a:latin typeface="+mj-ea"/>
                <a:ea typeface="+mj-ea"/>
              </a:rPr>
              <a:t>Repository </a:t>
            </a:r>
            <a:r>
              <a:rPr lang="ko-KR" altLang="en-US" dirty="0">
                <a:latin typeface="+mj-ea"/>
                <a:ea typeface="+mj-ea"/>
              </a:rPr>
              <a:t>의 주소 필요</a:t>
            </a:r>
            <a:endParaRPr lang="en-US" altLang="ko-KR" dirty="0">
              <a:latin typeface="+mj-ea"/>
              <a:ea typeface="+mj-ea"/>
            </a:endParaRPr>
          </a:p>
          <a:p>
            <a:endParaRPr lang="en-US" altLang="ko-KR" dirty="0">
              <a:latin typeface="+mj-ea"/>
              <a:ea typeface="+mj-ea"/>
            </a:endParaRPr>
          </a:p>
          <a:p>
            <a:r>
              <a:rPr lang="en-US" altLang="ko-KR" dirty="0">
                <a:latin typeface="+mj-ea"/>
                <a:ea typeface="+mj-ea"/>
              </a:rPr>
              <a:t>3. </a:t>
            </a:r>
            <a:r>
              <a:rPr lang="ko-KR" altLang="en-US" dirty="0">
                <a:latin typeface="+mj-ea"/>
                <a:ea typeface="+mj-ea"/>
              </a:rPr>
              <a:t>경로 설정 </a:t>
            </a:r>
            <a:r>
              <a:rPr lang="en-US" altLang="ko-KR" dirty="0">
                <a:latin typeface="+mj-ea"/>
                <a:ea typeface="+mj-ea"/>
              </a:rPr>
              <a:t>-&gt; Clone</a:t>
            </a:r>
          </a:p>
        </p:txBody>
      </p:sp>
      <p:sp>
        <p:nvSpPr>
          <p:cNvPr id="24" name="제목 1">
            <a:extLst>
              <a:ext uri="{FF2B5EF4-FFF2-40B4-BE49-F238E27FC236}">
                <a16:creationId xmlns:a16="http://schemas.microsoft.com/office/drawing/2014/main" id="{8E4F175D-303C-4210-A99B-6BEFE5E82C96}"/>
              </a:ext>
            </a:extLst>
          </p:cNvPr>
          <p:cNvSpPr txBox="1">
            <a:spLocks/>
          </p:cNvSpPr>
          <p:nvPr/>
        </p:nvSpPr>
        <p:spPr>
          <a:xfrm>
            <a:off x="442913" y="572148"/>
            <a:ext cx="5666450" cy="60007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3200" b="1" dirty="0">
                <a:latin typeface="+mn-ea"/>
                <a:ea typeface="+mn-ea"/>
              </a:rPr>
              <a:t>Clone &amp; Pull(PyCharm)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00431EC-3F13-47DA-93CC-5DAB07CD3C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9303" y="1366240"/>
            <a:ext cx="5758397" cy="432058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E663E66-8C37-4524-9843-18C30CDD377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3271" t="-220" r="364" b="227"/>
          <a:stretch/>
        </p:blipFill>
        <p:spPr>
          <a:xfrm>
            <a:off x="4371975" y="1362075"/>
            <a:ext cx="1905365" cy="421034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CD02FD7-6550-47EB-87B9-7C5F656D686E}"/>
              </a:ext>
            </a:extLst>
          </p:cNvPr>
          <p:cNvSpPr txBox="1"/>
          <p:nvPr/>
        </p:nvSpPr>
        <p:spPr>
          <a:xfrm>
            <a:off x="442913" y="4355835"/>
            <a:ext cx="3716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j-ea"/>
                <a:ea typeface="+mj-ea"/>
              </a:rPr>
              <a:t>Pull  </a:t>
            </a:r>
            <a:r>
              <a:rPr lang="ko-KR" altLang="en-US" dirty="0">
                <a:latin typeface="+mj-ea"/>
                <a:ea typeface="+mj-ea"/>
              </a:rPr>
              <a:t>방법 </a:t>
            </a:r>
            <a:r>
              <a:rPr lang="en-US" altLang="ko-KR" dirty="0">
                <a:latin typeface="+mj-ea"/>
                <a:ea typeface="+mj-ea"/>
              </a:rPr>
              <a:t>: [Git] -&gt; [Pull] -&gt; [Pull]</a:t>
            </a:r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7013801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6E14809C-AB06-455C-9E09-733EC00DD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9612D73-1056-4289-A977-92C9190C7A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44C5A9E5-0F35-4AA6-AF26-B90A2D47BC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4D9DB69D-7E48-4FDF-806E-F0B4BF0053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846BF69C-4724-4F8D-8EA6-1487E9C9C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225F0903-721C-4B16-B7C7-3E5255473C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  <p:sp>
        <p:nvSpPr>
          <p:cNvPr id="25" name="제목 1">
            <a:extLst>
              <a:ext uri="{FF2B5EF4-FFF2-40B4-BE49-F238E27FC236}">
                <a16:creationId xmlns:a16="http://schemas.microsoft.com/office/drawing/2014/main" id="{1611ABBE-A8FE-4856-8262-5C34B72C4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775" y="581025"/>
            <a:ext cx="3209925" cy="600075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altLang="ko-KR" sz="3200" b="1" dirty="0">
                <a:latin typeface="+mn-ea"/>
                <a:ea typeface="+mn-ea"/>
              </a:rPr>
              <a:t>Eclipse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F731770-7FA6-4636-93B1-164111856442}"/>
              </a:ext>
            </a:extLst>
          </p:cNvPr>
          <p:cNvSpPr txBox="1"/>
          <p:nvPr/>
        </p:nvSpPr>
        <p:spPr>
          <a:xfrm>
            <a:off x="485775" y="1762124"/>
            <a:ext cx="381472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>
                <a:latin typeface="+mn-ea"/>
              </a:rPr>
              <a:t>GitHub </a:t>
            </a:r>
            <a:r>
              <a:rPr lang="ko-KR" altLang="en-US" dirty="0">
                <a:latin typeface="+mn-ea"/>
              </a:rPr>
              <a:t>로그인</a:t>
            </a:r>
            <a:endParaRPr lang="en-US" altLang="ko-KR" dirty="0">
              <a:latin typeface="+mn-ea"/>
            </a:endParaRPr>
          </a:p>
          <a:p>
            <a:pPr marL="342900" indent="-342900">
              <a:buAutoNum type="arabicPeriod"/>
            </a:pPr>
            <a:endParaRPr lang="en-US" altLang="ko-KR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2. </a:t>
            </a:r>
            <a:r>
              <a:rPr lang="ko-KR" altLang="en-US" dirty="0">
                <a:latin typeface="+mn-ea"/>
              </a:rPr>
              <a:t>계정 초상화 클릭</a:t>
            </a:r>
            <a:endParaRPr lang="en-US" altLang="ko-KR" dirty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3. Your repositories </a:t>
            </a:r>
            <a:r>
              <a:rPr lang="ko-KR" altLang="en-US" dirty="0">
                <a:latin typeface="+mn-ea"/>
              </a:rPr>
              <a:t>클릭</a:t>
            </a:r>
            <a:endParaRPr lang="en-US" altLang="ko-KR" dirty="0">
              <a:latin typeface="+mn-ea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F67C0BA4-AA4E-4DCE-9A1D-430F7CD094DA}"/>
              </a:ext>
            </a:extLst>
          </p:cNvPr>
          <p:cNvGrpSpPr/>
          <p:nvPr/>
        </p:nvGrpSpPr>
        <p:grpSpPr>
          <a:xfrm>
            <a:off x="4786275" y="1295401"/>
            <a:ext cx="6919949" cy="4373879"/>
            <a:chOff x="4786275" y="1295401"/>
            <a:chExt cx="6919949" cy="4373879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925C2C3A-F779-4C9B-AA7D-12EC4305A1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876"/>
            <a:stretch/>
          </p:blipFill>
          <p:spPr>
            <a:xfrm>
              <a:off x="4786275" y="1295401"/>
              <a:ext cx="6919949" cy="4373879"/>
            </a:xfrm>
            <a:prstGeom prst="rect">
              <a:avLst/>
            </a:prstGeom>
          </p:spPr>
        </p:pic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655E8313-3968-46CF-8BA3-0C401BC3C38B}"/>
                </a:ext>
              </a:extLst>
            </p:cNvPr>
            <p:cNvSpPr/>
            <p:nvPr/>
          </p:nvSpPr>
          <p:spPr>
            <a:xfrm>
              <a:off x="11332658" y="1295401"/>
              <a:ext cx="283169" cy="27972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C292AD3A-D059-4301-ACB0-422AE401072F}"/>
                </a:ext>
              </a:extLst>
            </p:cNvPr>
            <p:cNvSpPr/>
            <p:nvPr/>
          </p:nvSpPr>
          <p:spPr>
            <a:xfrm>
              <a:off x="10800154" y="2289051"/>
              <a:ext cx="538403" cy="12378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1942265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6E14809C-AB06-455C-9E09-733EC00DD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9612D73-1056-4289-A977-92C9190C7A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44C5A9E5-0F35-4AA6-AF26-B90A2D47BC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4D9DB69D-7E48-4FDF-806E-F0B4BF0053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846BF69C-4724-4F8D-8EA6-1487E9C9C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225F0903-721C-4B16-B7C7-3E5255473C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  <p:sp>
        <p:nvSpPr>
          <p:cNvPr id="25" name="제목 1">
            <a:extLst>
              <a:ext uri="{FF2B5EF4-FFF2-40B4-BE49-F238E27FC236}">
                <a16:creationId xmlns:a16="http://schemas.microsoft.com/office/drawing/2014/main" id="{1611ABBE-A8FE-4856-8262-5C34B72C4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775" y="581025"/>
            <a:ext cx="3209925" cy="600075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altLang="ko-KR" sz="3200" b="1" dirty="0">
                <a:latin typeface="+mn-ea"/>
                <a:ea typeface="+mn-ea"/>
              </a:rPr>
              <a:t>Eclipse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F67C0BA4-AA4E-4DCE-9A1D-430F7CD094DA}"/>
              </a:ext>
            </a:extLst>
          </p:cNvPr>
          <p:cNvGrpSpPr/>
          <p:nvPr/>
        </p:nvGrpSpPr>
        <p:grpSpPr>
          <a:xfrm>
            <a:off x="10800154" y="1295401"/>
            <a:ext cx="815673" cy="1117436"/>
            <a:chOff x="10800154" y="1295401"/>
            <a:chExt cx="815673" cy="1117436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655E8313-3968-46CF-8BA3-0C401BC3C38B}"/>
                </a:ext>
              </a:extLst>
            </p:cNvPr>
            <p:cNvSpPr/>
            <p:nvPr/>
          </p:nvSpPr>
          <p:spPr>
            <a:xfrm>
              <a:off x="11332658" y="1295401"/>
              <a:ext cx="283169" cy="27972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C292AD3A-D059-4301-ACB0-422AE401072F}"/>
                </a:ext>
              </a:extLst>
            </p:cNvPr>
            <p:cNvSpPr/>
            <p:nvPr/>
          </p:nvSpPr>
          <p:spPr>
            <a:xfrm>
              <a:off x="10800154" y="2289051"/>
              <a:ext cx="538403" cy="12378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C3E9DC45-8732-487C-ACD0-D134E064FCB5}"/>
              </a:ext>
            </a:extLst>
          </p:cNvPr>
          <p:cNvSpPr txBox="1"/>
          <p:nvPr/>
        </p:nvSpPr>
        <p:spPr>
          <a:xfrm>
            <a:off x="485775" y="1762124"/>
            <a:ext cx="3814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n-ea"/>
              </a:rPr>
              <a:t>4. New </a:t>
            </a:r>
            <a:r>
              <a:rPr lang="ko-KR" altLang="en-US" dirty="0">
                <a:latin typeface="+mn-ea"/>
              </a:rPr>
              <a:t>클릭</a:t>
            </a:r>
            <a:endParaRPr lang="en-US" altLang="ko-KR" dirty="0">
              <a:latin typeface="+mn-ea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2F29D5C-D2D4-4795-B14A-72DAB2880D3F}"/>
              </a:ext>
            </a:extLst>
          </p:cNvPr>
          <p:cNvGrpSpPr/>
          <p:nvPr/>
        </p:nvGrpSpPr>
        <p:grpSpPr>
          <a:xfrm>
            <a:off x="4758831" y="1295401"/>
            <a:ext cx="6970990" cy="4412272"/>
            <a:chOff x="4758831" y="1295401"/>
            <a:chExt cx="6970990" cy="4412272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8B0643C7-45C2-4F7F-835D-9731857B3A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58831" y="1295401"/>
              <a:ext cx="6970990" cy="4412272"/>
            </a:xfrm>
            <a:prstGeom prst="rect">
              <a:avLst/>
            </a:prstGeom>
          </p:spPr>
        </p:pic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3BFABF11-44D4-487D-8683-A392FFB29334}"/>
                </a:ext>
              </a:extLst>
            </p:cNvPr>
            <p:cNvSpPr/>
            <p:nvPr/>
          </p:nvSpPr>
          <p:spPr>
            <a:xfrm>
              <a:off x="10625614" y="2554821"/>
              <a:ext cx="438498" cy="20235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8122072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그림 62">
            <a:extLst>
              <a:ext uri="{FF2B5EF4-FFF2-40B4-BE49-F238E27FC236}">
                <a16:creationId xmlns:a16="http://schemas.microsoft.com/office/drawing/2014/main" id="{225F0903-721C-4B16-B7C7-3E5255473C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D0714DF-591C-447B-BBBF-415F7A61F683}"/>
              </a:ext>
            </a:extLst>
          </p:cNvPr>
          <p:cNvSpPr txBox="1"/>
          <p:nvPr/>
        </p:nvSpPr>
        <p:spPr>
          <a:xfrm>
            <a:off x="485775" y="1762124"/>
            <a:ext cx="381472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n-ea"/>
              </a:rPr>
              <a:t>5. Repository name </a:t>
            </a:r>
            <a:r>
              <a:rPr lang="ko-KR" altLang="en-US" dirty="0">
                <a:latin typeface="+mn-ea"/>
              </a:rPr>
              <a:t>입력</a:t>
            </a:r>
            <a:endParaRPr lang="en-US" altLang="ko-KR" dirty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6. Create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repository</a:t>
            </a:r>
          </a:p>
          <a:p>
            <a:endParaRPr lang="en-US" altLang="ko-KR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7. URL </a:t>
            </a:r>
            <a:r>
              <a:rPr lang="ko-KR" altLang="en-US" dirty="0">
                <a:latin typeface="+mn-ea"/>
              </a:rPr>
              <a:t>주소 복사</a:t>
            </a:r>
            <a:endParaRPr lang="en-US" altLang="ko-KR" dirty="0">
              <a:latin typeface="+mn-ea"/>
            </a:endParaRP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8DDC6B77-3FB7-49B5-8906-A80EB1B77CD9}"/>
              </a:ext>
            </a:extLst>
          </p:cNvPr>
          <p:cNvSpPr txBox="1">
            <a:spLocks/>
          </p:cNvSpPr>
          <p:nvPr/>
        </p:nvSpPr>
        <p:spPr>
          <a:xfrm>
            <a:off x="485775" y="581025"/>
            <a:ext cx="3209925" cy="6000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3200" b="1">
                <a:latin typeface="+mn-ea"/>
                <a:ea typeface="+mn-ea"/>
              </a:rPr>
              <a:t>Eclipse</a:t>
            </a:r>
            <a:endParaRPr lang="en-US" altLang="ko-KR" sz="3200" b="1" dirty="0">
              <a:latin typeface="+mn-ea"/>
              <a:ea typeface="+mn-ea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D2AAEB0-1E77-4CB9-919C-A2A8C97BA302}"/>
              </a:ext>
            </a:extLst>
          </p:cNvPr>
          <p:cNvGrpSpPr/>
          <p:nvPr/>
        </p:nvGrpSpPr>
        <p:grpSpPr>
          <a:xfrm>
            <a:off x="3441141" y="1181100"/>
            <a:ext cx="4374156" cy="4483510"/>
            <a:chOff x="6458909" y="1187245"/>
            <a:chExt cx="4374156" cy="4483510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4ECB027F-44D2-4CA4-9034-8519AA24DC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58909" y="1187245"/>
              <a:ext cx="4374156" cy="4483510"/>
            </a:xfrm>
            <a:prstGeom prst="rect">
              <a:avLst/>
            </a:prstGeom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8329ABBE-68CB-46E7-B80D-75B59B15CC7E}"/>
                </a:ext>
              </a:extLst>
            </p:cNvPr>
            <p:cNvSpPr/>
            <p:nvPr/>
          </p:nvSpPr>
          <p:spPr>
            <a:xfrm>
              <a:off x="7605145" y="2383739"/>
              <a:ext cx="1361874" cy="38305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8E474DC4-9102-41FB-A49B-01B16837E632}"/>
                </a:ext>
              </a:extLst>
            </p:cNvPr>
            <p:cNvSpPr/>
            <p:nvPr/>
          </p:nvSpPr>
          <p:spPr>
            <a:xfrm>
              <a:off x="6713359" y="5220346"/>
              <a:ext cx="849614" cy="25425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F26E674-825A-490D-9527-C42A9E2F4C5B}"/>
              </a:ext>
            </a:extLst>
          </p:cNvPr>
          <p:cNvGrpSpPr/>
          <p:nvPr/>
        </p:nvGrpSpPr>
        <p:grpSpPr>
          <a:xfrm>
            <a:off x="7815297" y="1181100"/>
            <a:ext cx="4299045" cy="4483510"/>
            <a:chOff x="7815297" y="1181100"/>
            <a:chExt cx="4299045" cy="4483510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B832A033-66BC-4058-A0D4-450D7A12ACD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815297" y="1181100"/>
              <a:ext cx="4299045" cy="4483510"/>
            </a:xfrm>
            <a:prstGeom prst="rect">
              <a:avLst/>
            </a:prstGeom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495F2DAD-2FBB-442F-9017-0B86DD70B79B}"/>
                </a:ext>
              </a:extLst>
            </p:cNvPr>
            <p:cNvSpPr/>
            <p:nvPr/>
          </p:nvSpPr>
          <p:spPr>
            <a:xfrm>
              <a:off x="11627628" y="2476500"/>
              <a:ext cx="247774" cy="25367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8953316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그림 62">
            <a:extLst>
              <a:ext uri="{FF2B5EF4-FFF2-40B4-BE49-F238E27FC236}">
                <a16:creationId xmlns:a16="http://schemas.microsoft.com/office/drawing/2014/main" id="{225F0903-721C-4B16-B7C7-3E5255473C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D0714DF-591C-447B-BBBF-415F7A61F683}"/>
              </a:ext>
            </a:extLst>
          </p:cNvPr>
          <p:cNvSpPr txBox="1"/>
          <p:nvPr/>
        </p:nvSpPr>
        <p:spPr>
          <a:xfrm>
            <a:off x="485775" y="1762124"/>
            <a:ext cx="381472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n-ea"/>
              </a:rPr>
              <a:t>8. </a:t>
            </a:r>
            <a:r>
              <a:rPr lang="ko-KR" altLang="en-US" dirty="0">
                <a:latin typeface="+mn-ea"/>
              </a:rPr>
              <a:t>이클립스 실행</a:t>
            </a:r>
            <a:endParaRPr lang="en-US" altLang="ko-KR" dirty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9. Help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–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Eclipse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Marketplace</a:t>
            </a:r>
          </a:p>
          <a:p>
            <a:endParaRPr lang="en-US" altLang="ko-KR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10. </a:t>
            </a:r>
            <a:r>
              <a:rPr lang="en-US" altLang="ko-KR" dirty="0" err="1">
                <a:latin typeface="+mn-ea"/>
              </a:rPr>
              <a:t>Egit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검색 후 </a:t>
            </a:r>
            <a:r>
              <a:rPr lang="en-US" altLang="ko-KR" dirty="0">
                <a:latin typeface="+mn-ea"/>
              </a:rPr>
              <a:t>Install</a:t>
            </a:r>
          </a:p>
          <a:p>
            <a:endParaRPr lang="en-US" altLang="ko-KR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11. </a:t>
            </a:r>
            <a:r>
              <a:rPr lang="ko-KR" altLang="en-US" dirty="0">
                <a:latin typeface="+mn-ea"/>
              </a:rPr>
              <a:t>설치 완료 후 </a:t>
            </a:r>
            <a:r>
              <a:rPr lang="en-US" altLang="ko-KR" dirty="0">
                <a:latin typeface="+mn-ea"/>
              </a:rPr>
              <a:t>Finish</a:t>
            </a:r>
          </a:p>
          <a:p>
            <a:endParaRPr lang="en-US" altLang="ko-KR" dirty="0">
              <a:latin typeface="+mn-ea"/>
            </a:endParaRP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8DDC6B77-3FB7-49B5-8906-A80EB1B77CD9}"/>
              </a:ext>
            </a:extLst>
          </p:cNvPr>
          <p:cNvSpPr txBox="1">
            <a:spLocks/>
          </p:cNvSpPr>
          <p:nvPr/>
        </p:nvSpPr>
        <p:spPr>
          <a:xfrm>
            <a:off x="485775" y="581025"/>
            <a:ext cx="3209925" cy="6000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3200" b="1">
                <a:latin typeface="+mn-ea"/>
                <a:ea typeface="+mn-ea"/>
              </a:rPr>
              <a:t>Eclipse</a:t>
            </a:r>
            <a:endParaRPr lang="en-US" altLang="ko-KR" sz="3200" b="1" dirty="0">
              <a:latin typeface="+mn-ea"/>
              <a:ea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C240FAF-1106-40DC-AE19-11C4BF299D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0119" y="1174919"/>
            <a:ext cx="6639500" cy="4996060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B1814FFC-C534-4D4F-9E98-0917EB8F143D}"/>
              </a:ext>
            </a:extLst>
          </p:cNvPr>
          <p:cNvGrpSpPr/>
          <p:nvPr/>
        </p:nvGrpSpPr>
        <p:grpSpPr>
          <a:xfrm>
            <a:off x="8839902" y="1192414"/>
            <a:ext cx="2990597" cy="4978565"/>
            <a:chOff x="5066724" y="1181099"/>
            <a:chExt cx="2990597" cy="4978565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DF0BFCE5-4BD2-4FC1-B153-BBF57198CE6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66724" y="1181099"/>
              <a:ext cx="2990597" cy="4978565"/>
            </a:xfrm>
            <a:prstGeom prst="rect">
              <a:avLst/>
            </a:prstGeom>
          </p:spPr>
        </p:pic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C5E6F06D-5061-4BEA-A6CE-797E4172B270}"/>
                </a:ext>
              </a:extLst>
            </p:cNvPr>
            <p:cNvSpPr/>
            <p:nvPr/>
          </p:nvSpPr>
          <p:spPr>
            <a:xfrm>
              <a:off x="5274365" y="1875183"/>
              <a:ext cx="649357" cy="23191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BEFF71D9-9B4A-4307-833F-139EA59A7F15}"/>
                </a:ext>
              </a:extLst>
            </p:cNvPr>
            <p:cNvSpPr/>
            <p:nvPr/>
          </p:nvSpPr>
          <p:spPr>
            <a:xfrm>
              <a:off x="7407965" y="2823996"/>
              <a:ext cx="491272" cy="23191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1F9B4DEE-9EE2-4536-BF1B-B51DCB211BD6}"/>
                </a:ext>
              </a:extLst>
            </p:cNvPr>
            <p:cNvSpPr/>
            <p:nvPr/>
          </p:nvSpPr>
          <p:spPr>
            <a:xfrm>
              <a:off x="6864241" y="5899231"/>
              <a:ext cx="592544" cy="23191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8214341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그림 62">
            <a:extLst>
              <a:ext uri="{FF2B5EF4-FFF2-40B4-BE49-F238E27FC236}">
                <a16:creationId xmlns:a16="http://schemas.microsoft.com/office/drawing/2014/main" id="{225F0903-721C-4B16-B7C7-3E5255473C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D0714DF-591C-447B-BBBF-415F7A61F683}"/>
              </a:ext>
            </a:extLst>
          </p:cNvPr>
          <p:cNvSpPr txBox="1"/>
          <p:nvPr/>
        </p:nvSpPr>
        <p:spPr>
          <a:xfrm>
            <a:off x="485775" y="1762124"/>
            <a:ext cx="43988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n-ea"/>
              </a:rPr>
              <a:t>12. Window – Show View – Other </a:t>
            </a:r>
            <a:r>
              <a:rPr lang="ko-KR" altLang="en-US" dirty="0">
                <a:latin typeface="+mn-ea"/>
              </a:rPr>
              <a:t>클릭</a:t>
            </a:r>
            <a:endParaRPr lang="en-US" altLang="ko-KR" dirty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13. Git – Git Repositories </a:t>
            </a:r>
            <a:r>
              <a:rPr lang="ko-KR" altLang="en-US" dirty="0">
                <a:latin typeface="+mn-ea"/>
              </a:rPr>
              <a:t>클릭 후 </a:t>
            </a:r>
            <a:r>
              <a:rPr lang="en-US" altLang="ko-KR" dirty="0">
                <a:latin typeface="+mn-ea"/>
              </a:rPr>
              <a:t>Open</a:t>
            </a: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8DDC6B77-3FB7-49B5-8906-A80EB1B77CD9}"/>
              </a:ext>
            </a:extLst>
          </p:cNvPr>
          <p:cNvSpPr txBox="1">
            <a:spLocks/>
          </p:cNvSpPr>
          <p:nvPr/>
        </p:nvSpPr>
        <p:spPr>
          <a:xfrm>
            <a:off x="485775" y="581025"/>
            <a:ext cx="3209925" cy="6000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3200" b="1">
                <a:latin typeface="+mn-ea"/>
                <a:ea typeface="+mn-ea"/>
              </a:rPr>
              <a:t>Eclipse</a:t>
            </a:r>
            <a:endParaRPr lang="en-US" altLang="ko-KR" sz="3200" b="1" dirty="0">
              <a:latin typeface="+mn-ea"/>
              <a:ea typeface="+mn-ea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00D271D-8D45-424A-9D07-6711647F78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3530" y="1295401"/>
            <a:ext cx="5526026" cy="2857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955C8B14-73BE-4737-A9B0-153FB72710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3751" y="2500788"/>
            <a:ext cx="2811149" cy="3448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7118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그림 62">
            <a:extLst>
              <a:ext uri="{FF2B5EF4-FFF2-40B4-BE49-F238E27FC236}">
                <a16:creationId xmlns:a16="http://schemas.microsoft.com/office/drawing/2014/main" id="{225F0903-721C-4B16-B7C7-3E5255473C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D0714DF-591C-447B-BBBF-415F7A61F683}"/>
              </a:ext>
            </a:extLst>
          </p:cNvPr>
          <p:cNvSpPr txBox="1"/>
          <p:nvPr/>
        </p:nvSpPr>
        <p:spPr>
          <a:xfrm>
            <a:off x="485775" y="1762124"/>
            <a:ext cx="4398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n-ea"/>
              </a:rPr>
              <a:t>14. Clone a Git repository </a:t>
            </a:r>
            <a:r>
              <a:rPr lang="ko-KR" altLang="en-US" dirty="0">
                <a:latin typeface="+mn-ea"/>
              </a:rPr>
              <a:t>클릭</a:t>
            </a:r>
            <a:endParaRPr lang="en-US" altLang="ko-KR" dirty="0">
              <a:latin typeface="+mn-ea"/>
            </a:endParaRP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8DDC6B77-3FB7-49B5-8906-A80EB1B77CD9}"/>
              </a:ext>
            </a:extLst>
          </p:cNvPr>
          <p:cNvSpPr txBox="1">
            <a:spLocks/>
          </p:cNvSpPr>
          <p:nvPr/>
        </p:nvSpPr>
        <p:spPr>
          <a:xfrm>
            <a:off x="485775" y="581025"/>
            <a:ext cx="3209925" cy="6000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3200" b="1">
                <a:latin typeface="+mn-ea"/>
                <a:ea typeface="+mn-ea"/>
              </a:rPr>
              <a:t>Eclipse</a:t>
            </a:r>
            <a:endParaRPr lang="en-US" altLang="ko-KR" sz="3200" b="1" dirty="0">
              <a:latin typeface="+mn-ea"/>
              <a:ea typeface="+mn-ea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3D595E9-E047-40D6-98F5-30091C2E6C9E}"/>
              </a:ext>
            </a:extLst>
          </p:cNvPr>
          <p:cNvGrpSpPr/>
          <p:nvPr/>
        </p:nvGrpSpPr>
        <p:grpSpPr>
          <a:xfrm>
            <a:off x="4884666" y="1181100"/>
            <a:ext cx="6667500" cy="5019675"/>
            <a:chOff x="4884666" y="1181100"/>
            <a:chExt cx="6667500" cy="5019675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2FF6A141-90BA-4369-8D23-B1BF465E4B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84666" y="1181100"/>
              <a:ext cx="6667500" cy="50196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65EBB45F-728E-4A0E-9EFE-EF715905E252}"/>
                </a:ext>
              </a:extLst>
            </p:cNvPr>
            <p:cNvSpPr/>
            <p:nvPr/>
          </p:nvSpPr>
          <p:spPr>
            <a:xfrm>
              <a:off x="6624975" y="3822782"/>
              <a:ext cx="1699015" cy="20647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2013077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2ABB703-2B0E-4C3B-B4A2-F3973548E5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A4BC48F-8EA4-4090-96DB-9926893424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1685" y="634946"/>
            <a:ext cx="5127171" cy="1450757"/>
          </a:xfrm>
        </p:spPr>
        <p:txBody>
          <a:bodyPr>
            <a:normAutofit/>
          </a:bodyPr>
          <a:lstStyle/>
          <a:p>
            <a:r>
              <a:rPr lang="en-US" altLang="ko-KR" b="1" dirty="0">
                <a:solidFill>
                  <a:schemeClr val="tx1"/>
                </a:solidFill>
                <a:latin typeface="+mj-ea"/>
              </a:rPr>
              <a:t>Contents</a:t>
            </a:r>
            <a:endParaRPr lang="ko-KR" altLang="en-US" b="1" dirty="0">
              <a:solidFill>
                <a:schemeClr val="tx1"/>
              </a:solidFill>
              <a:latin typeface="+mj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48AA2CC-2A4E-490B-B04B-D9FA958A4C9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643192" y="1683477"/>
            <a:ext cx="5451627" cy="3171005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C21570E-E159-49A6-9891-FA397B7A92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11684" y="2086188"/>
            <a:ext cx="474880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525FFBC-D1F2-41D3-A329-CF1AEDD7CB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1684" y="2198914"/>
            <a:ext cx="5127172" cy="36701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tx1"/>
                </a:solidFill>
              </a:rPr>
              <a:t>1. </a:t>
            </a:r>
            <a:r>
              <a:rPr lang="en-US" altLang="ko-KR" b="1" dirty="0">
                <a:solidFill>
                  <a:schemeClr val="tx1"/>
                </a:solidFill>
              </a:rPr>
              <a:t>Git</a:t>
            </a:r>
            <a:r>
              <a:rPr lang="en-US" altLang="ko-KR" dirty="0">
                <a:solidFill>
                  <a:schemeClr val="tx1"/>
                </a:solidFill>
              </a:rPr>
              <a:t> &amp; </a:t>
            </a:r>
            <a:r>
              <a:rPr lang="en-US" altLang="ko-KR" b="1" dirty="0">
                <a:solidFill>
                  <a:schemeClr val="tx1"/>
                </a:solidFill>
              </a:rPr>
              <a:t>GitHub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설명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2. </a:t>
            </a:r>
            <a:r>
              <a:rPr lang="en-US" altLang="ko-KR" b="1" dirty="0">
                <a:solidFill>
                  <a:schemeClr val="tx1"/>
                </a:solidFill>
              </a:rPr>
              <a:t>Git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설치방법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3. </a:t>
            </a:r>
            <a:r>
              <a:rPr lang="en-US" altLang="ko-KR" b="1" dirty="0">
                <a:solidFill>
                  <a:schemeClr val="tx1"/>
                </a:solidFill>
              </a:rPr>
              <a:t>IDE</a:t>
            </a:r>
            <a:r>
              <a:rPr lang="ko-KR" altLang="en-US" dirty="0">
                <a:solidFill>
                  <a:schemeClr val="tx1"/>
                </a:solidFill>
              </a:rPr>
              <a:t>별 </a:t>
            </a:r>
            <a:r>
              <a:rPr lang="en-US" altLang="ko-KR" b="1" dirty="0">
                <a:solidFill>
                  <a:schemeClr val="tx1"/>
                </a:solidFill>
              </a:rPr>
              <a:t>GitHub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연동 방법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4. </a:t>
            </a:r>
            <a:r>
              <a:rPr lang="en-US" altLang="ko-KR" b="1" dirty="0">
                <a:solidFill>
                  <a:schemeClr val="tx1"/>
                </a:solidFill>
              </a:rPr>
              <a:t>Git</a:t>
            </a:r>
            <a:r>
              <a:rPr lang="ko-KR" altLang="en-US" dirty="0">
                <a:solidFill>
                  <a:schemeClr val="tx1"/>
                </a:solidFill>
              </a:rPr>
              <a:t>의 기능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5. Branch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6. Training </a:t>
            </a:r>
          </a:p>
          <a:p>
            <a:endParaRPr lang="en-US" altLang="ko-KR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95DA498-D9A2-4DA9-B9DA-B3776E08CF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2A73093-4B9D-420D-B17E-52293703A1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8018893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그림 62">
            <a:extLst>
              <a:ext uri="{FF2B5EF4-FFF2-40B4-BE49-F238E27FC236}">
                <a16:creationId xmlns:a16="http://schemas.microsoft.com/office/drawing/2014/main" id="{225F0903-721C-4B16-B7C7-3E5255473C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D0714DF-591C-447B-BBBF-415F7A61F683}"/>
              </a:ext>
            </a:extLst>
          </p:cNvPr>
          <p:cNvSpPr txBox="1"/>
          <p:nvPr/>
        </p:nvSpPr>
        <p:spPr>
          <a:xfrm>
            <a:off x="485775" y="1762124"/>
            <a:ext cx="43988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n-ea"/>
              </a:rPr>
              <a:t>15. 7</a:t>
            </a:r>
            <a:r>
              <a:rPr lang="ko-KR" altLang="en-US" dirty="0">
                <a:latin typeface="+mn-ea"/>
              </a:rPr>
              <a:t>번 과정에서 복사한 </a:t>
            </a:r>
            <a:r>
              <a:rPr lang="en-US" altLang="ko-KR" dirty="0">
                <a:latin typeface="+mn-ea"/>
              </a:rPr>
              <a:t>URL </a:t>
            </a:r>
            <a:r>
              <a:rPr lang="ko-KR" altLang="en-US" dirty="0">
                <a:latin typeface="+mn-ea"/>
              </a:rPr>
              <a:t>주소를 </a:t>
            </a:r>
            <a:r>
              <a:rPr lang="ko-KR" altLang="en-US" dirty="0" err="1">
                <a:latin typeface="+mn-ea"/>
              </a:rPr>
              <a:t>붙여넣고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계정정보 입력 후 </a:t>
            </a:r>
            <a:r>
              <a:rPr lang="en-US" altLang="ko-KR">
                <a:latin typeface="+mn-ea"/>
              </a:rPr>
              <a:t>Next</a:t>
            </a:r>
            <a:endParaRPr lang="en-US" altLang="ko-KR" dirty="0">
              <a:latin typeface="+mn-ea"/>
            </a:endParaRP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8DDC6B77-3FB7-49B5-8906-A80EB1B77CD9}"/>
              </a:ext>
            </a:extLst>
          </p:cNvPr>
          <p:cNvSpPr txBox="1">
            <a:spLocks/>
          </p:cNvSpPr>
          <p:nvPr/>
        </p:nvSpPr>
        <p:spPr>
          <a:xfrm>
            <a:off x="485775" y="581025"/>
            <a:ext cx="3209925" cy="6000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3200" b="1">
                <a:latin typeface="+mn-ea"/>
                <a:ea typeface="+mn-ea"/>
              </a:rPr>
              <a:t>Eclipse</a:t>
            </a:r>
            <a:endParaRPr lang="en-US" altLang="ko-KR" sz="3200" b="1" dirty="0">
              <a:latin typeface="+mn-ea"/>
              <a:ea typeface="+mn-ea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5D93556A-DF8A-4554-A598-D1594B32FE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0248" y="1181100"/>
            <a:ext cx="4234175" cy="4489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82793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그림 62">
            <a:extLst>
              <a:ext uri="{FF2B5EF4-FFF2-40B4-BE49-F238E27FC236}">
                <a16:creationId xmlns:a16="http://schemas.microsoft.com/office/drawing/2014/main" id="{225F0903-721C-4B16-B7C7-3E5255473C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D0714DF-591C-447B-BBBF-415F7A61F683}"/>
              </a:ext>
            </a:extLst>
          </p:cNvPr>
          <p:cNvSpPr txBox="1"/>
          <p:nvPr/>
        </p:nvSpPr>
        <p:spPr>
          <a:xfrm>
            <a:off x="485775" y="1762124"/>
            <a:ext cx="43988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n-ea"/>
              </a:rPr>
              <a:t>18. Package Explorer</a:t>
            </a:r>
            <a:r>
              <a:rPr lang="ko-KR" altLang="en-US" dirty="0">
                <a:latin typeface="+mn-ea"/>
              </a:rPr>
              <a:t>로 이동 후 공유할 프로젝트 선택 후 </a:t>
            </a:r>
            <a:r>
              <a:rPr lang="ko-KR" altLang="en-US" dirty="0" err="1">
                <a:latin typeface="+mn-ea"/>
              </a:rPr>
              <a:t>우클릭</a:t>
            </a:r>
            <a:endParaRPr lang="en-US" altLang="ko-KR" dirty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19. Team – Share Project </a:t>
            </a:r>
            <a:r>
              <a:rPr lang="ko-KR" altLang="en-US" dirty="0">
                <a:latin typeface="+mn-ea"/>
              </a:rPr>
              <a:t>클릭</a:t>
            </a:r>
            <a:endParaRPr lang="en-US" altLang="ko-KR" dirty="0">
              <a:latin typeface="+mn-ea"/>
            </a:endParaRP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8DDC6B77-3FB7-49B5-8906-A80EB1B77CD9}"/>
              </a:ext>
            </a:extLst>
          </p:cNvPr>
          <p:cNvSpPr txBox="1">
            <a:spLocks/>
          </p:cNvSpPr>
          <p:nvPr/>
        </p:nvSpPr>
        <p:spPr>
          <a:xfrm>
            <a:off x="485775" y="581025"/>
            <a:ext cx="3209925" cy="6000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3200" b="1">
                <a:latin typeface="+mn-ea"/>
                <a:ea typeface="+mn-ea"/>
              </a:rPr>
              <a:t>Eclipse</a:t>
            </a:r>
            <a:endParaRPr lang="en-US" altLang="ko-KR" sz="3200" b="1" dirty="0">
              <a:latin typeface="+mn-ea"/>
              <a:ea typeface="+mn-ea"/>
            </a:endParaRP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27512880-6F4D-420B-B2B9-E22933378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4667" y="1181100"/>
            <a:ext cx="3785414" cy="4682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13694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그림 62">
            <a:extLst>
              <a:ext uri="{FF2B5EF4-FFF2-40B4-BE49-F238E27FC236}">
                <a16:creationId xmlns:a16="http://schemas.microsoft.com/office/drawing/2014/main" id="{225F0903-721C-4B16-B7C7-3E5255473C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  <p:sp>
        <p:nvSpPr>
          <p:cNvPr id="25" name="제목 1">
            <a:extLst>
              <a:ext uri="{FF2B5EF4-FFF2-40B4-BE49-F238E27FC236}">
                <a16:creationId xmlns:a16="http://schemas.microsoft.com/office/drawing/2014/main" id="{1611ABBE-A8FE-4856-8262-5C34B72C4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775" y="581025"/>
            <a:ext cx="5114925" cy="600075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altLang="ko-KR" sz="3200" b="1" dirty="0">
                <a:latin typeface="+mn-ea"/>
                <a:ea typeface="+mn-ea"/>
              </a:rPr>
              <a:t>Commit &amp; Push(Eclipse)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E111DC3-7172-4BB5-8844-8C9E30EE92D3}"/>
              </a:ext>
            </a:extLst>
          </p:cNvPr>
          <p:cNvSpPr txBox="1"/>
          <p:nvPr/>
        </p:nvSpPr>
        <p:spPr>
          <a:xfrm>
            <a:off x="7840753" y="1750197"/>
            <a:ext cx="3283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>
                <a:latin typeface="+mn-ea"/>
              </a:rPr>
              <a:t>우측 상단 </a:t>
            </a:r>
            <a:r>
              <a:rPr lang="en-US" altLang="ko-KR" dirty="0">
                <a:latin typeface="+mn-ea"/>
              </a:rPr>
              <a:t>GIT </a:t>
            </a:r>
            <a:r>
              <a:rPr lang="ko-KR" altLang="en-US" dirty="0">
                <a:latin typeface="+mn-ea"/>
              </a:rPr>
              <a:t>아이콘 클릭</a:t>
            </a:r>
            <a:endParaRPr lang="en-US" altLang="ko-KR" dirty="0">
              <a:latin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A4E33B8-E486-4A79-8439-7F14512E89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913" y="1179671"/>
            <a:ext cx="7409815" cy="5166426"/>
          </a:xfrm>
          <a:prstGeom prst="rect">
            <a:avLst/>
          </a:prstGeom>
        </p:spPr>
      </p:pic>
      <p:sp>
        <p:nvSpPr>
          <p:cNvPr id="13" name="화살표: 아래쪽 12">
            <a:extLst>
              <a:ext uri="{FF2B5EF4-FFF2-40B4-BE49-F238E27FC236}">
                <a16:creationId xmlns:a16="http://schemas.microsoft.com/office/drawing/2014/main" id="{1D96A098-BA5F-4777-95EF-20B9E878E0E9}"/>
              </a:ext>
            </a:extLst>
          </p:cNvPr>
          <p:cNvSpPr/>
          <p:nvPr/>
        </p:nvSpPr>
        <p:spPr>
          <a:xfrm rot="8036351">
            <a:off x="7903575" y="1282971"/>
            <a:ext cx="238125" cy="47625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66AD5E1-E09E-4DD7-901D-E2C582FAB4BD}"/>
              </a:ext>
            </a:extLst>
          </p:cNvPr>
          <p:cNvSpPr txBox="1"/>
          <p:nvPr/>
        </p:nvSpPr>
        <p:spPr>
          <a:xfrm>
            <a:off x="4233127" y="4740236"/>
            <a:ext cx="49244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+mn-ea"/>
              </a:rPr>
              <a:t>2. Git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Staging</a:t>
            </a:r>
            <a:r>
              <a:rPr lang="ko-KR" altLang="en-US" dirty="0">
                <a:latin typeface="+mn-ea"/>
              </a:rPr>
              <a:t> 태그에서 </a:t>
            </a:r>
            <a:r>
              <a:rPr lang="en-US" altLang="ko-KR" dirty="0">
                <a:latin typeface="+mn-ea"/>
              </a:rPr>
              <a:t>+ </a:t>
            </a:r>
            <a:r>
              <a:rPr lang="ko-KR" altLang="en-US" dirty="0">
                <a:latin typeface="+mn-ea"/>
              </a:rPr>
              <a:t>또는 </a:t>
            </a:r>
            <a:r>
              <a:rPr lang="en-US" altLang="ko-KR" dirty="0">
                <a:latin typeface="+mn-ea"/>
              </a:rPr>
              <a:t>++</a:t>
            </a:r>
            <a:r>
              <a:rPr lang="ko-KR" altLang="en-US" dirty="0">
                <a:latin typeface="+mn-ea"/>
              </a:rPr>
              <a:t>버튼으로 </a:t>
            </a:r>
            <a:endParaRPr lang="en-US" altLang="ko-KR" dirty="0">
              <a:latin typeface="+mn-ea"/>
            </a:endParaRPr>
          </a:p>
          <a:p>
            <a:r>
              <a:rPr lang="ko-KR" altLang="en-US" dirty="0">
                <a:latin typeface="+mn-ea"/>
              </a:rPr>
              <a:t>수정 또는 생성된 문서를 스테이지 등록</a:t>
            </a:r>
          </a:p>
        </p:txBody>
      </p:sp>
      <p:sp>
        <p:nvSpPr>
          <p:cNvPr id="15" name="화살표: 아래쪽 14">
            <a:extLst>
              <a:ext uri="{FF2B5EF4-FFF2-40B4-BE49-F238E27FC236}">
                <a16:creationId xmlns:a16="http://schemas.microsoft.com/office/drawing/2014/main" id="{2B5ABBFA-4174-42D4-9DA2-25E047F81F34}"/>
              </a:ext>
            </a:extLst>
          </p:cNvPr>
          <p:cNvSpPr/>
          <p:nvPr/>
        </p:nvSpPr>
        <p:spPr>
          <a:xfrm rot="8036351">
            <a:off x="3858190" y="4440673"/>
            <a:ext cx="238125" cy="47625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410990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6E14809C-AB06-455C-9E09-733EC00DD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9612D73-1056-4289-A977-92C9190C7A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44C5A9E5-0F35-4AA6-AF26-B90A2D47BC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4D9DB69D-7E48-4FDF-806E-F0B4BF0053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846BF69C-4724-4F8D-8EA6-1487E9C9C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225F0903-721C-4B16-B7C7-3E5255473C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  <p:sp>
        <p:nvSpPr>
          <p:cNvPr id="25" name="제목 1">
            <a:extLst>
              <a:ext uri="{FF2B5EF4-FFF2-40B4-BE49-F238E27FC236}">
                <a16:creationId xmlns:a16="http://schemas.microsoft.com/office/drawing/2014/main" id="{1611ABBE-A8FE-4856-8262-5C34B72C4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775" y="581025"/>
            <a:ext cx="5114925" cy="600075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altLang="ko-KR" sz="3200" b="1" dirty="0">
                <a:latin typeface="+mn-ea"/>
                <a:ea typeface="+mn-ea"/>
              </a:rPr>
              <a:t>Commit &amp; Push(Eclipse)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07D8599-C526-446B-937C-600C84BE08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098" y="1515853"/>
            <a:ext cx="10362449" cy="3622204"/>
          </a:xfrm>
          <a:prstGeom prst="rect">
            <a:avLst/>
          </a:prstGeom>
        </p:spPr>
      </p:pic>
      <p:sp>
        <p:nvSpPr>
          <p:cNvPr id="15" name="화살표: 아래쪽 14">
            <a:extLst>
              <a:ext uri="{FF2B5EF4-FFF2-40B4-BE49-F238E27FC236}">
                <a16:creationId xmlns:a16="http://schemas.microsoft.com/office/drawing/2014/main" id="{2B5ABBFA-4174-42D4-9DA2-25E047F81F34}"/>
              </a:ext>
            </a:extLst>
          </p:cNvPr>
          <p:cNvSpPr/>
          <p:nvPr/>
        </p:nvSpPr>
        <p:spPr>
          <a:xfrm rot="8036351">
            <a:off x="2682533" y="3883326"/>
            <a:ext cx="238125" cy="47625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66AD5E1-E09E-4DD7-901D-E2C582FAB4BD}"/>
              </a:ext>
            </a:extLst>
          </p:cNvPr>
          <p:cNvSpPr txBox="1"/>
          <p:nvPr/>
        </p:nvSpPr>
        <p:spPr>
          <a:xfrm>
            <a:off x="2282407" y="4357059"/>
            <a:ext cx="49244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+mn-ea"/>
              </a:rPr>
              <a:t>3. Stage</a:t>
            </a:r>
            <a:r>
              <a:rPr lang="ko-KR" altLang="en-US" dirty="0">
                <a:latin typeface="+mn-ea"/>
              </a:rPr>
              <a:t>에 올라간 파일을 확인</a:t>
            </a:r>
          </a:p>
        </p:txBody>
      </p:sp>
      <p:sp>
        <p:nvSpPr>
          <p:cNvPr id="13" name="화살표: 아래쪽 12">
            <a:extLst>
              <a:ext uri="{FF2B5EF4-FFF2-40B4-BE49-F238E27FC236}">
                <a16:creationId xmlns:a16="http://schemas.microsoft.com/office/drawing/2014/main" id="{1D96A098-BA5F-4777-95EF-20B9E878E0E9}"/>
              </a:ext>
            </a:extLst>
          </p:cNvPr>
          <p:cNvSpPr/>
          <p:nvPr/>
        </p:nvSpPr>
        <p:spPr>
          <a:xfrm rot="8036351">
            <a:off x="6484077" y="2458628"/>
            <a:ext cx="238125" cy="47625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E111DC3-7172-4BB5-8844-8C9E30EE92D3}"/>
              </a:ext>
            </a:extLst>
          </p:cNvPr>
          <p:cNvSpPr txBox="1"/>
          <p:nvPr/>
        </p:nvSpPr>
        <p:spPr>
          <a:xfrm>
            <a:off x="6142581" y="2943271"/>
            <a:ext cx="5136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4. Commit Message</a:t>
            </a:r>
            <a:r>
              <a:rPr lang="ko-KR" altLang="en-US" dirty="0">
                <a:latin typeface="+mn-ea"/>
              </a:rPr>
              <a:t>에 수정된 내용 코멘트 작성</a:t>
            </a:r>
            <a:endParaRPr lang="en-US" altLang="ko-KR" dirty="0">
              <a:latin typeface="+mn-ea"/>
            </a:endParaRPr>
          </a:p>
        </p:txBody>
      </p:sp>
      <p:sp>
        <p:nvSpPr>
          <p:cNvPr id="16" name="화살표: 아래쪽 15">
            <a:extLst>
              <a:ext uri="{FF2B5EF4-FFF2-40B4-BE49-F238E27FC236}">
                <a16:creationId xmlns:a16="http://schemas.microsoft.com/office/drawing/2014/main" id="{2900961C-485D-4CB6-9C9D-E1A4ED33ED0F}"/>
              </a:ext>
            </a:extLst>
          </p:cNvPr>
          <p:cNvSpPr/>
          <p:nvPr/>
        </p:nvSpPr>
        <p:spPr>
          <a:xfrm rot="8036351">
            <a:off x="10137323" y="5032011"/>
            <a:ext cx="238125" cy="47625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17A8342-758E-4576-8FB2-109635C7BCDD}"/>
              </a:ext>
            </a:extLst>
          </p:cNvPr>
          <p:cNvSpPr txBox="1"/>
          <p:nvPr/>
        </p:nvSpPr>
        <p:spPr>
          <a:xfrm>
            <a:off x="8707255" y="5534071"/>
            <a:ext cx="2324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5. Commit and Push</a:t>
            </a:r>
          </a:p>
        </p:txBody>
      </p:sp>
    </p:spTree>
    <p:extLst>
      <p:ext uri="{BB962C8B-B14F-4D97-AF65-F5344CB8AC3E}">
        <p14:creationId xmlns:p14="http://schemas.microsoft.com/office/powerpoint/2010/main" val="21713477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6E14809C-AB06-455C-9E09-733EC00DD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9612D73-1056-4289-A977-92C9190C7A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44C5A9E5-0F35-4AA6-AF26-B90A2D47BC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4D9DB69D-7E48-4FDF-806E-F0B4BF0053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846BF69C-4724-4F8D-8EA6-1487E9C9C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225F0903-721C-4B16-B7C7-3E5255473C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  <p:sp>
        <p:nvSpPr>
          <p:cNvPr id="25" name="제목 1">
            <a:extLst>
              <a:ext uri="{FF2B5EF4-FFF2-40B4-BE49-F238E27FC236}">
                <a16:creationId xmlns:a16="http://schemas.microsoft.com/office/drawing/2014/main" id="{1611ABBE-A8FE-4856-8262-5C34B72C4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775" y="581025"/>
            <a:ext cx="5114925" cy="600075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altLang="ko-KR" sz="3200" b="1" dirty="0">
                <a:latin typeface="+mn-ea"/>
                <a:ea typeface="+mn-ea"/>
              </a:rPr>
              <a:t>Clone &amp; Pull(Eclipse)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AE263FE-BA60-4E0E-95E7-1F75EE0ECD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1327232"/>
            <a:ext cx="4648199" cy="4924397"/>
          </a:xfrm>
          <a:prstGeom prst="rect">
            <a:avLst/>
          </a:prstGeom>
          <a:ln w="9525">
            <a:noFill/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99C7D2A-932F-4BDD-9C75-828D3F156985}"/>
              </a:ext>
            </a:extLst>
          </p:cNvPr>
          <p:cNvSpPr txBox="1"/>
          <p:nvPr/>
        </p:nvSpPr>
        <p:spPr>
          <a:xfrm>
            <a:off x="6024563" y="1411622"/>
            <a:ext cx="495929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>
                <a:latin typeface="+mj-ea"/>
                <a:ea typeface="+mj-ea"/>
              </a:rPr>
              <a:t>프로젝트 선택 및 </a:t>
            </a:r>
            <a:r>
              <a:rPr lang="ko-KR" altLang="en-US" dirty="0" err="1">
                <a:latin typeface="+mj-ea"/>
                <a:ea typeface="+mj-ea"/>
              </a:rPr>
              <a:t>우클릭</a:t>
            </a:r>
            <a:endParaRPr lang="en-US" altLang="ko-KR" dirty="0">
              <a:latin typeface="+mj-ea"/>
              <a:ea typeface="+mj-ea"/>
            </a:endParaRPr>
          </a:p>
          <a:p>
            <a:r>
              <a:rPr lang="ko-KR" altLang="en-US" dirty="0">
                <a:latin typeface="+mj-ea"/>
                <a:ea typeface="+mj-ea"/>
              </a:rPr>
              <a:t> </a:t>
            </a:r>
            <a:endParaRPr lang="en-US" altLang="ko-KR" dirty="0">
              <a:latin typeface="+mj-ea"/>
              <a:ea typeface="+mj-ea"/>
            </a:endParaRPr>
          </a:p>
          <a:p>
            <a:pPr marL="342900" indent="-342900">
              <a:buAutoNum type="arabicPeriod"/>
            </a:pPr>
            <a:endParaRPr lang="en-US" altLang="ko-KR" dirty="0">
              <a:latin typeface="+mj-ea"/>
              <a:ea typeface="+mj-ea"/>
            </a:endParaRPr>
          </a:p>
          <a:p>
            <a:r>
              <a:rPr lang="en-US" altLang="ko-KR" dirty="0">
                <a:latin typeface="+mj-ea"/>
                <a:ea typeface="+mj-ea"/>
              </a:rPr>
              <a:t>2. Team </a:t>
            </a:r>
            <a:r>
              <a:rPr lang="ko-KR" altLang="en-US" dirty="0">
                <a:latin typeface="+mj-ea"/>
                <a:ea typeface="+mj-ea"/>
              </a:rPr>
              <a:t>탭 선택</a:t>
            </a:r>
            <a:endParaRPr lang="en-US" altLang="ko-KR" dirty="0">
              <a:latin typeface="+mj-ea"/>
              <a:ea typeface="+mj-ea"/>
            </a:endParaRPr>
          </a:p>
          <a:p>
            <a:endParaRPr lang="en-US" altLang="ko-KR" dirty="0">
              <a:latin typeface="+mj-ea"/>
              <a:ea typeface="+mj-ea"/>
            </a:endParaRPr>
          </a:p>
          <a:p>
            <a:pPr marL="342900" indent="-342900">
              <a:buAutoNum type="arabicPeriod"/>
            </a:pPr>
            <a:endParaRPr lang="en-US" altLang="ko-KR" dirty="0">
              <a:latin typeface="+mj-ea"/>
              <a:ea typeface="+mj-ea"/>
            </a:endParaRPr>
          </a:p>
          <a:p>
            <a:r>
              <a:rPr lang="en-US" altLang="ko-KR" dirty="0">
                <a:latin typeface="+mj-ea"/>
                <a:ea typeface="+mj-ea"/>
              </a:rPr>
              <a:t>3. Pull </a:t>
            </a:r>
            <a:r>
              <a:rPr lang="ko-KR" altLang="en-US" dirty="0">
                <a:latin typeface="+mj-ea"/>
                <a:ea typeface="+mj-ea"/>
              </a:rPr>
              <a:t>선택</a:t>
            </a:r>
            <a:endParaRPr lang="en-US" altLang="ko-KR" dirty="0">
              <a:latin typeface="+mj-ea"/>
              <a:ea typeface="+mj-ea"/>
            </a:endParaRPr>
          </a:p>
          <a:p>
            <a:endParaRPr lang="en-US" altLang="ko-KR" dirty="0">
              <a:latin typeface="+mj-ea"/>
              <a:ea typeface="+mj-ea"/>
            </a:endParaRPr>
          </a:p>
          <a:p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798A4FC-056D-400F-83EB-9FB3A3ED0302}"/>
              </a:ext>
            </a:extLst>
          </p:cNvPr>
          <p:cNvSpPr/>
          <p:nvPr/>
        </p:nvSpPr>
        <p:spPr>
          <a:xfrm>
            <a:off x="981075" y="1295400"/>
            <a:ext cx="1428750" cy="200025"/>
          </a:xfrm>
          <a:prstGeom prst="rect">
            <a:avLst/>
          </a:prstGeom>
          <a:noFill/>
          <a:ln w="25400">
            <a:solidFill>
              <a:srgbClr val="F14F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FBB4E34-A718-47AA-816E-209931DCC8D7}"/>
              </a:ext>
            </a:extLst>
          </p:cNvPr>
          <p:cNvSpPr/>
          <p:nvPr/>
        </p:nvSpPr>
        <p:spPr>
          <a:xfrm>
            <a:off x="1514475" y="5248275"/>
            <a:ext cx="2495550" cy="247650"/>
          </a:xfrm>
          <a:prstGeom prst="rect">
            <a:avLst/>
          </a:prstGeom>
          <a:noFill/>
          <a:ln w="25400">
            <a:solidFill>
              <a:srgbClr val="F14F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95EF761-06ED-4A6F-8684-E9632D4744DF}"/>
              </a:ext>
            </a:extLst>
          </p:cNvPr>
          <p:cNvSpPr/>
          <p:nvPr/>
        </p:nvSpPr>
        <p:spPr>
          <a:xfrm>
            <a:off x="3933825" y="2647951"/>
            <a:ext cx="1733550" cy="190500"/>
          </a:xfrm>
          <a:prstGeom prst="rect">
            <a:avLst/>
          </a:prstGeom>
          <a:noFill/>
          <a:ln w="25400">
            <a:solidFill>
              <a:srgbClr val="F14F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79670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6E14809C-AB06-455C-9E09-733EC00DD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9612D73-1056-4289-A977-92C9190C7A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44C5A9E5-0F35-4AA6-AF26-B90A2D47BC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4D9DB69D-7E48-4FDF-806E-F0B4BF0053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846BF69C-4724-4F8D-8EA6-1487E9C9C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225F0903-721C-4B16-B7C7-3E5255473C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  <p:sp>
        <p:nvSpPr>
          <p:cNvPr id="25" name="제목 1">
            <a:extLst>
              <a:ext uri="{FF2B5EF4-FFF2-40B4-BE49-F238E27FC236}">
                <a16:creationId xmlns:a16="http://schemas.microsoft.com/office/drawing/2014/main" id="{1611ABBE-A8FE-4856-8262-5C34B72C4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775" y="581025"/>
            <a:ext cx="5114925" cy="600075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altLang="ko-KR" sz="3200" b="1" dirty="0">
                <a:latin typeface="+mn-ea"/>
                <a:ea typeface="+mn-ea"/>
              </a:rPr>
              <a:t>Clone &amp; Pull(Eclipse)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5192DBBA-A9C2-4A6D-8FA0-DA88225DCC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564" y="1439381"/>
            <a:ext cx="5153025" cy="3752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63CF080-24A5-48DB-B249-879E5876B6EE}"/>
              </a:ext>
            </a:extLst>
          </p:cNvPr>
          <p:cNvSpPr txBox="1"/>
          <p:nvPr/>
        </p:nvSpPr>
        <p:spPr>
          <a:xfrm>
            <a:off x="554355" y="5239856"/>
            <a:ext cx="54258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출처 </a:t>
            </a:r>
            <a:r>
              <a:rPr lang="en-US" altLang="ko-KR" sz="1400" dirty="0"/>
              <a:t>: http://wiki.plateer.com/pages/viewpage.action?pageId=7766499</a:t>
            </a:r>
            <a:endParaRPr lang="ko-KR" altLang="en-US" sz="1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F9D9B36-F934-4442-9338-0716CD1E2ACD}"/>
              </a:ext>
            </a:extLst>
          </p:cNvPr>
          <p:cNvSpPr txBox="1"/>
          <p:nvPr/>
        </p:nvSpPr>
        <p:spPr>
          <a:xfrm>
            <a:off x="6096000" y="1419638"/>
            <a:ext cx="43680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n-ea"/>
              </a:rPr>
              <a:t>4</a:t>
            </a:r>
            <a:r>
              <a:rPr lang="en-US" altLang="ko-KR" b="0" i="0" dirty="0">
                <a:effectLst/>
                <a:latin typeface="+mn-ea"/>
              </a:rPr>
              <a:t>. pull </a:t>
            </a:r>
            <a:r>
              <a:rPr lang="ko-KR" altLang="en-US" b="0" i="0" dirty="0">
                <a:effectLst/>
                <a:latin typeface="+mn-ea"/>
              </a:rPr>
              <a:t>할 파일의 </a:t>
            </a:r>
            <a:r>
              <a:rPr lang="en-US" altLang="ko-KR" b="0" i="0" dirty="0">
                <a:effectLst/>
                <a:latin typeface="+mn-ea"/>
              </a:rPr>
              <a:t>comment </a:t>
            </a:r>
            <a:r>
              <a:rPr lang="ko-KR" altLang="en-US" b="0" i="0" dirty="0">
                <a:effectLst/>
                <a:latin typeface="+mn-ea"/>
              </a:rPr>
              <a:t>가 보이고</a:t>
            </a:r>
            <a:r>
              <a:rPr lang="en-US" altLang="ko-KR" b="0" i="0" dirty="0">
                <a:effectLst/>
                <a:latin typeface="+mn-ea"/>
              </a:rPr>
              <a:t>,</a:t>
            </a:r>
          </a:p>
          <a:p>
            <a:r>
              <a:rPr lang="en-US" altLang="ko-KR" b="0" i="0" dirty="0">
                <a:effectLst/>
                <a:latin typeface="+mn-ea"/>
              </a:rPr>
              <a:t> OK</a:t>
            </a:r>
            <a:r>
              <a:rPr lang="ko-KR" altLang="en-US" b="0" i="0" dirty="0">
                <a:effectLst/>
                <a:latin typeface="+mn-ea"/>
              </a:rPr>
              <a:t>를 클릭하면 동기화 </a:t>
            </a:r>
            <a:r>
              <a:rPr lang="ko-KR" altLang="en-US" dirty="0">
                <a:latin typeface="+mn-ea"/>
              </a:rPr>
              <a:t>완료</a:t>
            </a:r>
          </a:p>
        </p:txBody>
      </p:sp>
    </p:spTree>
    <p:extLst>
      <p:ext uri="{BB962C8B-B14F-4D97-AF65-F5344CB8AC3E}">
        <p14:creationId xmlns:p14="http://schemas.microsoft.com/office/powerpoint/2010/main" val="32964990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2C0B2E1-0268-42EC-ABD3-94F81A05BC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D2256B4-48EA-40FC-BBC0-AA1EE6E00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D44BCCA-102D-4A9D-B1E4-2450CAF0B0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CDAF11D-9075-49E7-AA01-73BD73C49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892168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altLang="ko-KR" sz="60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4. Git</a:t>
            </a:r>
            <a:r>
              <a:rPr lang="ko-KR" altLang="en-US" sz="60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의 기능</a:t>
            </a:r>
            <a:endParaRPr lang="ko-KR" altLang="en-US" sz="60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F3985C0-E548-44D2-B30E-F3E42DADE1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C5508FD-29A8-4E33-95EB-0BD758EC90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45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6E14809C-AB06-455C-9E09-733EC00DD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9612D73-1056-4289-A977-92C9190C7A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44C5A9E5-0F35-4AA6-AF26-B90A2D47BC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4D9DB69D-7E48-4FDF-806E-F0B4BF0053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846BF69C-4724-4F8D-8EA6-1487E9C9C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225F0903-721C-4B16-B7C7-3E5255473C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  <p:sp>
        <p:nvSpPr>
          <p:cNvPr id="11" name="제목 1">
            <a:extLst>
              <a:ext uri="{FF2B5EF4-FFF2-40B4-BE49-F238E27FC236}">
                <a16:creationId xmlns:a16="http://schemas.microsoft.com/office/drawing/2014/main" id="{27B4AD04-038C-467F-8210-2FA3E212BC9C}"/>
              </a:ext>
            </a:extLst>
          </p:cNvPr>
          <p:cNvSpPr txBox="1">
            <a:spLocks/>
          </p:cNvSpPr>
          <p:nvPr/>
        </p:nvSpPr>
        <p:spPr>
          <a:xfrm>
            <a:off x="485775" y="581025"/>
            <a:ext cx="3209925" cy="6000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3200" b="1" dirty="0">
                <a:latin typeface="+mn-ea"/>
                <a:ea typeface="+mn-ea"/>
              </a:rPr>
              <a:t>Reset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67C1EF8-B72B-464F-8A7F-EEEA96C19F1E}"/>
              </a:ext>
            </a:extLst>
          </p:cNvPr>
          <p:cNvSpPr txBox="1"/>
          <p:nvPr/>
        </p:nvSpPr>
        <p:spPr>
          <a:xfrm>
            <a:off x="631369" y="1151164"/>
            <a:ext cx="10103306" cy="4763861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-"/>
            </a:pPr>
            <a:r>
              <a:rPr lang="ko-KR" altLang="en-US" sz="1400" b="1" dirty="0">
                <a:solidFill>
                  <a:srgbClr val="333333"/>
                </a:solidFill>
                <a:latin typeface="+mj-ea"/>
                <a:ea typeface="+mj-ea"/>
              </a:rPr>
              <a:t>시계를 다시 맞추는 것</a:t>
            </a:r>
            <a:endParaRPr lang="en-US" altLang="ko-KR" sz="1400" b="1" dirty="0">
              <a:solidFill>
                <a:srgbClr val="333333"/>
              </a:solidFill>
              <a:latin typeface="+mj-ea"/>
              <a:ea typeface="+mj-ea"/>
            </a:endParaRP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-"/>
            </a:pPr>
            <a:endParaRPr lang="en-US" altLang="ko-KR" sz="1400" b="1" dirty="0">
              <a:solidFill>
                <a:srgbClr val="333333"/>
              </a:solidFill>
              <a:latin typeface="+mj-ea"/>
              <a:ea typeface="+mj-ea"/>
            </a:endParaRP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-"/>
            </a:pPr>
            <a:r>
              <a:rPr lang="en-US" altLang="ko-KR" sz="1400" b="1" dirty="0">
                <a:solidFill>
                  <a:srgbClr val="333333"/>
                </a:solidFill>
                <a:latin typeface="+mj-ea"/>
                <a:ea typeface="+mj-ea"/>
              </a:rPr>
              <a:t>Reset</a:t>
            </a:r>
            <a:r>
              <a:rPr lang="ko-KR" altLang="en-US" sz="1400" b="1" dirty="0">
                <a:solidFill>
                  <a:srgbClr val="333333"/>
                </a:solidFill>
                <a:latin typeface="+mj-ea"/>
                <a:ea typeface="+mj-ea"/>
              </a:rPr>
              <a:t>의 </a:t>
            </a:r>
            <a:r>
              <a:rPr lang="en-US" altLang="ko-KR" sz="1400" b="1" dirty="0">
                <a:solidFill>
                  <a:srgbClr val="333333"/>
                </a:solidFill>
                <a:latin typeface="+mj-ea"/>
                <a:ea typeface="+mj-ea"/>
              </a:rPr>
              <a:t>3</a:t>
            </a:r>
            <a:r>
              <a:rPr lang="ko-KR" altLang="en-US" sz="1400" b="1" dirty="0">
                <a:solidFill>
                  <a:srgbClr val="333333"/>
                </a:solidFill>
                <a:latin typeface="+mj-ea"/>
                <a:ea typeface="+mj-ea"/>
              </a:rPr>
              <a:t>가지 옵션</a:t>
            </a:r>
            <a:endParaRPr lang="en-US" altLang="ko-KR" sz="1400" b="1" dirty="0">
              <a:solidFill>
                <a:srgbClr val="333333"/>
              </a:solidFill>
              <a:latin typeface="+mj-ea"/>
              <a:ea typeface="+mj-ea"/>
            </a:endParaRPr>
          </a:p>
          <a:p>
            <a:pPr marL="742950" lvl="1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Tx/>
              <a:buChar char="-"/>
            </a:pPr>
            <a:endParaRPr lang="en-US" altLang="ko-KR" sz="1400" b="1" dirty="0">
              <a:solidFill>
                <a:srgbClr val="333333"/>
              </a:solidFill>
              <a:latin typeface="+mj-ea"/>
              <a:ea typeface="+mj-ea"/>
            </a:endParaRPr>
          </a:p>
          <a:p>
            <a:pPr marL="742950" lvl="1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Tx/>
              <a:buChar char="-"/>
            </a:pPr>
            <a:r>
              <a:rPr lang="en-US" altLang="ko-KR" sz="1400" b="1" dirty="0">
                <a:solidFill>
                  <a:srgbClr val="333333"/>
                </a:solidFill>
                <a:latin typeface="+mj-ea"/>
                <a:ea typeface="+mj-ea"/>
              </a:rPr>
              <a:t>Hard</a:t>
            </a:r>
          </a:p>
          <a:p>
            <a:pPr lvl="1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en-US" altLang="ko-KR" sz="1400" b="1" dirty="0">
                <a:solidFill>
                  <a:srgbClr val="333333"/>
                </a:solidFill>
                <a:latin typeface="+mj-ea"/>
                <a:ea typeface="+mj-ea"/>
              </a:rPr>
              <a:t>	</a:t>
            </a:r>
            <a:r>
              <a:rPr lang="ko-KR" altLang="en-US" sz="1400" i="0" dirty="0">
                <a:solidFill>
                  <a:srgbClr val="333333"/>
                </a:solidFill>
                <a:effectLst/>
                <a:latin typeface="+mj-ea"/>
                <a:ea typeface="+mj-ea"/>
              </a:rPr>
              <a:t>돌아가고자 하는 </a:t>
            </a:r>
            <a:r>
              <a:rPr lang="en-US" altLang="ko-KR" sz="1400" dirty="0">
                <a:solidFill>
                  <a:srgbClr val="333333"/>
                </a:solidFill>
                <a:latin typeface="+mj-ea"/>
                <a:ea typeface="+mj-ea"/>
              </a:rPr>
              <a:t>Commit</a:t>
            </a:r>
            <a:r>
              <a:rPr lang="ko-KR" altLang="en-US" sz="1400" i="0" dirty="0">
                <a:solidFill>
                  <a:srgbClr val="333333"/>
                </a:solidFill>
                <a:effectLst/>
                <a:latin typeface="+mj-ea"/>
                <a:ea typeface="+mj-ea"/>
              </a:rPr>
              <a:t> 이후의 내역은 모두 삭제하고 돌아간다</a:t>
            </a:r>
            <a:r>
              <a:rPr lang="en-US" altLang="ko-KR" sz="1400" i="0" dirty="0">
                <a:solidFill>
                  <a:srgbClr val="333333"/>
                </a:solidFill>
                <a:effectLst/>
                <a:latin typeface="+mj-ea"/>
                <a:ea typeface="+mj-ea"/>
              </a:rPr>
              <a:t>.</a:t>
            </a:r>
          </a:p>
          <a:p>
            <a:pPr lvl="1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endParaRPr lang="en-US" altLang="ko-KR" sz="1400" b="1" dirty="0">
              <a:solidFill>
                <a:srgbClr val="333333"/>
              </a:solidFill>
              <a:latin typeface="+mj-ea"/>
              <a:ea typeface="+mj-ea"/>
            </a:endParaRPr>
          </a:p>
          <a:p>
            <a:pPr marL="742950" lvl="1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Tx/>
              <a:buChar char="-"/>
            </a:pPr>
            <a:r>
              <a:rPr lang="en-US" altLang="ko-KR" sz="1400" b="1" dirty="0">
                <a:solidFill>
                  <a:srgbClr val="333333"/>
                </a:solidFill>
                <a:latin typeface="+mj-ea"/>
                <a:ea typeface="+mj-ea"/>
              </a:rPr>
              <a:t>Soft</a:t>
            </a:r>
          </a:p>
          <a:p>
            <a:pPr lvl="1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en-US" altLang="ko-KR" sz="1400" b="1" dirty="0">
                <a:solidFill>
                  <a:srgbClr val="333333"/>
                </a:solidFill>
                <a:latin typeface="+mj-ea"/>
                <a:ea typeface="+mj-ea"/>
              </a:rPr>
              <a:t>	</a:t>
            </a:r>
            <a:r>
              <a:rPr lang="ko-KR" altLang="en-US" sz="1400" dirty="0">
                <a:solidFill>
                  <a:srgbClr val="333333"/>
                </a:solidFill>
                <a:latin typeface="+mj-ea"/>
                <a:ea typeface="+mj-ea"/>
              </a:rPr>
              <a:t>돌아가고자 하는 </a:t>
            </a:r>
            <a:r>
              <a:rPr lang="en-US" altLang="ko-KR" sz="1400" dirty="0">
                <a:solidFill>
                  <a:srgbClr val="333333"/>
                </a:solidFill>
                <a:latin typeface="+mj-ea"/>
                <a:ea typeface="+mj-ea"/>
              </a:rPr>
              <a:t>Commit</a:t>
            </a:r>
            <a:r>
              <a:rPr lang="ko-KR" altLang="en-US" sz="1400" dirty="0">
                <a:solidFill>
                  <a:srgbClr val="333333"/>
                </a:solidFill>
                <a:latin typeface="+mj-ea"/>
                <a:ea typeface="+mj-ea"/>
              </a:rPr>
              <a:t> 이후의 내역은 모두 삭제되지만</a:t>
            </a:r>
            <a:r>
              <a:rPr lang="en-US" altLang="ko-KR" sz="1400" dirty="0">
                <a:solidFill>
                  <a:srgbClr val="333333"/>
                </a:solidFill>
                <a:latin typeface="+mj-ea"/>
                <a:ea typeface="+mj-ea"/>
              </a:rPr>
              <a:t>, </a:t>
            </a:r>
            <a:r>
              <a:rPr lang="ko-KR" altLang="en-US" sz="1400" dirty="0">
                <a:solidFill>
                  <a:srgbClr val="333333"/>
                </a:solidFill>
                <a:latin typeface="+mj-ea"/>
                <a:ea typeface="+mj-ea"/>
              </a:rPr>
              <a:t>바로 다시 커밋할 수 있는 상태</a:t>
            </a:r>
            <a:r>
              <a:rPr lang="en-US" altLang="ko-KR" sz="1400" dirty="0">
                <a:solidFill>
                  <a:srgbClr val="333333"/>
                </a:solidFill>
                <a:latin typeface="+mj-ea"/>
                <a:ea typeface="+mj-ea"/>
              </a:rPr>
              <a:t>(staged)</a:t>
            </a:r>
            <a:r>
              <a:rPr lang="ko-KR" altLang="en-US" sz="1400" dirty="0">
                <a:solidFill>
                  <a:srgbClr val="333333"/>
                </a:solidFill>
                <a:latin typeface="+mj-ea"/>
                <a:ea typeface="+mj-ea"/>
              </a:rPr>
              <a:t>로 돌아간다</a:t>
            </a:r>
            <a:r>
              <a:rPr lang="en-US" altLang="ko-KR" sz="1400" dirty="0">
                <a:solidFill>
                  <a:srgbClr val="333333"/>
                </a:solidFill>
                <a:latin typeface="+mj-ea"/>
                <a:ea typeface="+mj-ea"/>
              </a:rPr>
              <a:t>.</a:t>
            </a:r>
          </a:p>
          <a:p>
            <a:pPr lvl="2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endParaRPr lang="en-US" altLang="ko-KR" sz="1400" b="1" dirty="0">
              <a:solidFill>
                <a:srgbClr val="333333"/>
              </a:solidFill>
              <a:latin typeface="+mj-ea"/>
              <a:ea typeface="+mj-ea"/>
            </a:endParaRPr>
          </a:p>
          <a:p>
            <a:pPr marL="742950" lvl="1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Tx/>
              <a:buChar char="-"/>
            </a:pPr>
            <a:r>
              <a:rPr lang="en-US" altLang="ko-KR" sz="1400" b="1" dirty="0">
                <a:solidFill>
                  <a:srgbClr val="333333"/>
                </a:solidFill>
                <a:latin typeface="+mj-ea"/>
                <a:ea typeface="+mj-ea"/>
              </a:rPr>
              <a:t>Mixed (default)</a:t>
            </a:r>
          </a:p>
          <a:p>
            <a:pPr lvl="1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en-US" altLang="ko-KR" sz="1400" b="1" dirty="0">
                <a:solidFill>
                  <a:srgbClr val="333333"/>
                </a:solidFill>
                <a:latin typeface="+mj-ea"/>
                <a:ea typeface="+mj-ea"/>
              </a:rPr>
              <a:t>	</a:t>
            </a:r>
            <a:r>
              <a:rPr lang="ko-KR" altLang="en-US" sz="1400" dirty="0">
                <a:solidFill>
                  <a:srgbClr val="333333"/>
                </a:solidFill>
                <a:latin typeface="+mj-ea"/>
                <a:ea typeface="+mj-ea"/>
              </a:rPr>
              <a:t>돌아가고자 하는 </a:t>
            </a:r>
            <a:r>
              <a:rPr lang="en-US" altLang="ko-KR" sz="1400" dirty="0">
                <a:solidFill>
                  <a:srgbClr val="333333"/>
                </a:solidFill>
                <a:latin typeface="+mj-ea"/>
                <a:ea typeface="+mj-ea"/>
              </a:rPr>
              <a:t>Commit</a:t>
            </a:r>
            <a:r>
              <a:rPr lang="ko-KR" altLang="en-US" sz="1400" dirty="0">
                <a:solidFill>
                  <a:srgbClr val="333333"/>
                </a:solidFill>
                <a:latin typeface="+mj-ea"/>
                <a:ea typeface="+mj-ea"/>
              </a:rPr>
              <a:t> 이후의 내역이 모두 삭제되고</a:t>
            </a:r>
            <a:r>
              <a:rPr lang="en-US" altLang="ko-KR" sz="1400" dirty="0">
                <a:solidFill>
                  <a:srgbClr val="333333"/>
                </a:solidFill>
                <a:latin typeface="+mj-ea"/>
                <a:ea typeface="+mj-ea"/>
              </a:rPr>
              <a:t>, </a:t>
            </a:r>
            <a:r>
              <a:rPr lang="ko-KR" altLang="en-US" sz="1400" dirty="0">
                <a:solidFill>
                  <a:srgbClr val="333333"/>
                </a:solidFill>
                <a:latin typeface="+mj-ea"/>
                <a:ea typeface="+mj-ea"/>
              </a:rPr>
              <a:t>파일들이 </a:t>
            </a:r>
            <a:r>
              <a:rPr lang="en-US" altLang="ko-KR" sz="1400" dirty="0" err="1">
                <a:solidFill>
                  <a:srgbClr val="333333"/>
                </a:solidFill>
                <a:latin typeface="+mj-ea"/>
                <a:ea typeface="+mj-ea"/>
              </a:rPr>
              <a:t>unstaged</a:t>
            </a:r>
            <a:r>
              <a:rPr lang="ko-KR" altLang="en-US" sz="1400" dirty="0">
                <a:solidFill>
                  <a:srgbClr val="333333"/>
                </a:solidFill>
                <a:latin typeface="+mj-ea"/>
                <a:ea typeface="+mj-ea"/>
              </a:rPr>
              <a:t>로 돌아간다</a:t>
            </a:r>
            <a:r>
              <a:rPr lang="en-US" altLang="ko-KR" sz="1400" dirty="0">
                <a:solidFill>
                  <a:srgbClr val="333333"/>
                </a:solidFill>
                <a:latin typeface="+mj-ea"/>
                <a:ea typeface="+mj-ea"/>
              </a:rPr>
              <a:t>.</a:t>
            </a:r>
            <a:endParaRPr lang="en-US" altLang="ko-KR" sz="1400" dirty="0">
              <a:solidFill>
                <a:srgbClr val="333333"/>
              </a:solidFill>
              <a:latin typeface="+mn-ea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b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</a:br>
            <a:b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</a:b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954118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6E14809C-AB06-455C-9E09-733EC00DD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9612D73-1056-4289-A977-92C9190C7A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44C5A9E5-0F35-4AA6-AF26-B90A2D47BC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4D9DB69D-7E48-4FDF-806E-F0B4BF0053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846BF69C-4724-4F8D-8EA6-1487E9C9C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225F0903-721C-4B16-B7C7-3E5255473C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  <p:sp>
        <p:nvSpPr>
          <p:cNvPr id="11" name="제목 1">
            <a:extLst>
              <a:ext uri="{FF2B5EF4-FFF2-40B4-BE49-F238E27FC236}">
                <a16:creationId xmlns:a16="http://schemas.microsoft.com/office/drawing/2014/main" id="{27B4AD04-038C-467F-8210-2FA3E212BC9C}"/>
              </a:ext>
            </a:extLst>
          </p:cNvPr>
          <p:cNvSpPr txBox="1">
            <a:spLocks/>
          </p:cNvSpPr>
          <p:nvPr/>
        </p:nvSpPr>
        <p:spPr>
          <a:xfrm>
            <a:off x="485775" y="581025"/>
            <a:ext cx="3209925" cy="6000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3200" b="1" dirty="0">
                <a:latin typeface="+mn-ea"/>
                <a:ea typeface="+mn-ea"/>
              </a:rPr>
              <a:t>Revert</a:t>
            </a:r>
          </a:p>
        </p:txBody>
      </p:sp>
    </p:spTree>
    <p:extLst>
      <p:ext uri="{BB962C8B-B14F-4D97-AF65-F5344CB8AC3E}">
        <p14:creationId xmlns:p14="http://schemas.microsoft.com/office/powerpoint/2010/main" val="31643384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6E14809C-AB06-455C-9E09-733EC00DD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9612D73-1056-4289-A977-92C9190C7A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44C5A9E5-0F35-4AA6-AF26-B90A2D47BC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4D9DB69D-7E48-4FDF-806E-F0B4BF0053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846BF69C-4724-4F8D-8EA6-1487E9C9C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225F0903-721C-4B16-B7C7-3E5255473C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  <p:sp>
        <p:nvSpPr>
          <p:cNvPr id="11" name="제목 1">
            <a:extLst>
              <a:ext uri="{FF2B5EF4-FFF2-40B4-BE49-F238E27FC236}">
                <a16:creationId xmlns:a16="http://schemas.microsoft.com/office/drawing/2014/main" id="{27B4AD04-038C-467F-8210-2FA3E212BC9C}"/>
              </a:ext>
            </a:extLst>
          </p:cNvPr>
          <p:cNvSpPr txBox="1">
            <a:spLocks/>
          </p:cNvSpPr>
          <p:nvPr/>
        </p:nvSpPr>
        <p:spPr>
          <a:xfrm>
            <a:off x="485775" y="581025"/>
            <a:ext cx="3209925" cy="6000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3200" b="1" dirty="0">
                <a:latin typeface="+mn-ea"/>
                <a:ea typeface="+mn-ea"/>
              </a:rPr>
              <a:t>Checkout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F3572D-5EA7-4B86-B474-A21720A5D55B}"/>
              </a:ext>
            </a:extLst>
          </p:cNvPr>
          <p:cNvSpPr txBox="1"/>
          <p:nvPr/>
        </p:nvSpPr>
        <p:spPr>
          <a:xfrm>
            <a:off x="631369" y="1151164"/>
            <a:ext cx="10103306" cy="4763861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/>
          <a:p>
            <a:pPr marL="742950" lvl="1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Tx/>
              <a:buChar char="-"/>
            </a:pPr>
            <a:r>
              <a:rPr lang="en-US" altLang="ko-KR" sz="1400" b="1" dirty="0">
                <a:solidFill>
                  <a:srgbClr val="333333"/>
                </a:solidFill>
                <a:latin typeface="+mn-ea"/>
              </a:rPr>
              <a:t>Head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b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</a:br>
            <a:b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</a:b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169408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2C0B2E1-0268-42EC-ABD3-94F81A05BC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D2256B4-48EA-40FC-BBC0-AA1EE6E00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D44BCCA-102D-4A9D-B1E4-2450CAF0B0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CDAF11D-9075-49E7-AA01-73BD73C49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892168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altLang="ko-KR" sz="6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1. Git &amp; GitHub </a:t>
            </a:r>
            <a:r>
              <a:rPr lang="ko-KR" altLang="en-US" sz="6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설명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F3985C0-E548-44D2-B30E-F3E42DADE1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C5508FD-29A8-4E33-95EB-0BD758EC90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704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2C0B2E1-0268-42EC-ABD3-94F81A05BC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D2256B4-48EA-40FC-BBC0-AA1EE6E00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D44BCCA-102D-4A9D-B1E4-2450CAF0B0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CDAF11D-9075-49E7-AA01-73BD73C49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892168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altLang="ko-KR" sz="60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5. Branch</a:t>
            </a:r>
            <a:endParaRPr lang="ko-KR" altLang="en-US" sz="60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F3985C0-E548-44D2-B30E-F3E42DADE1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C5508FD-29A8-4E33-95EB-0BD758EC90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28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6E14809C-AB06-455C-9E09-733EC00DD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9612D73-1056-4289-A977-92C9190C7A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44C5A9E5-0F35-4AA6-AF26-B90A2D47BC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4D9DB69D-7E48-4FDF-806E-F0B4BF0053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846BF69C-4724-4F8D-8EA6-1487E9C9C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225F0903-721C-4B16-B7C7-3E5255473C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  <p:sp>
        <p:nvSpPr>
          <p:cNvPr id="11" name="제목 1">
            <a:extLst>
              <a:ext uri="{FF2B5EF4-FFF2-40B4-BE49-F238E27FC236}">
                <a16:creationId xmlns:a16="http://schemas.microsoft.com/office/drawing/2014/main" id="{27B4AD04-038C-467F-8210-2FA3E212BC9C}"/>
              </a:ext>
            </a:extLst>
          </p:cNvPr>
          <p:cNvSpPr txBox="1">
            <a:spLocks/>
          </p:cNvSpPr>
          <p:nvPr/>
        </p:nvSpPr>
        <p:spPr>
          <a:xfrm>
            <a:off x="485775" y="581025"/>
            <a:ext cx="3209925" cy="6000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3200" b="1" dirty="0">
                <a:latin typeface="+mn-ea"/>
                <a:ea typeface="+mn-ea"/>
              </a:rPr>
              <a:t>Branch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A626C9-C193-4EA7-94CD-53BE189CE8E7}"/>
              </a:ext>
            </a:extLst>
          </p:cNvPr>
          <p:cNvSpPr txBox="1"/>
          <p:nvPr/>
        </p:nvSpPr>
        <p:spPr>
          <a:xfrm>
            <a:off x="574219" y="1332139"/>
            <a:ext cx="7836356" cy="367018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Branch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란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?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-"/>
            </a:pPr>
            <a:r>
              <a:rPr lang="en-US" altLang="ko-KR" sz="1400" b="1" dirty="0">
                <a:solidFill>
                  <a:srgbClr val="333333"/>
                </a:solidFill>
                <a:latin typeface="+mn-ea"/>
              </a:rPr>
              <a:t>Branch</a:t>
            </a:r>
            <a:r>
              <a:rPr lang="ko-KR" altLang="en-US" sz="1400" b="1" dirty="0">
                <a:solidFill>
                  <a:srgbClr val="333333"/>
                </a:solidFill>
                <a:latin typeface="+mn-ea"/>
              </a:rPr>
              <a:t> </a:t>
            </a:r>
            <a:r>
              <a:rPr lang="en-US" altLang="ko-KR" sz="1400" b="1" dirty="0">
                <a:solidFill>
                  <a:srgbClr val="333333"/>
                </a:solidFill>
                <a:latin typeface="+mn-ea"/>
              </a:rPr>
              <a:t>=</a:t>
            </a:r>
            <a:r>
              <a:rPr lang="ko-KR" altLang="en-US" sz="1400" b="1" dirty="0">
                <a:solidFill>
                  <a:srgbClr val="333333"/>
                </a:solidFill>
                <a:latin typeface="+mn-ea"/>
              </a:rPr>
              <a:t> 가지</a:t>
            </a:r>
            <a:endParaRPr lang="en-US" altLang="ko-KR" sz="1400" b="1" dirty="0">
              <a:solidFill>
                <a:srgbClr val="333333"/>
              </a:solidFill>
              <a:latin typeface="+mn-ea"/>
            </a:endParaRP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-"/>
            </a:pPr>
            <a:endParaRPr lang="en-US" altLang="ko-KR" sz="1400" b="1" dirty="0">
              <a:solidFill>
                <a:srgbClr val="333333"/>
              </a:solidFill>
              <a:latin typeface="+mn-ea"/>
            </a:endParaRP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-"/>
            </a:pPr>
            <a:r>
              <a:rPr lang="ko-KR" altLang="en-US" sz="1400" b="1" dirty="0">
                <a:solidFill>
                  <a:srgbClr val="333333"/>
                </a:solidFill>
                <a:latin typeface="+mn-ea"/>
              </a:rPr>
              <a:t>기능 개발 및 버그 수정 시 효율적</a:t>
            </a:r>
            <a:endParaRPr lang="en-US" altLang="ko-KR" sz="1400" b="1" dirty="0">
              <a:solidFill>
                <a:srgbClr val="333333"/>
              </a:solidFill>
              <a:latin typeface="+mn-ea"/>
            </a:endParaRP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-"/>
            </a:pPr>
            <a:endParaRPr lang="en-US" altLang="ko-KR" sz="1400" b="1" dirty="0">
              <a:solidFill>
                <a:srgbClr val="333333"/>
              </a:solidFill>
              <a:latin typeface="+mn-ea"/>
            </a:endParaRP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-"/>
            </a:pPr>
            <a:r>
              <a:rPr lang="ko-KR" altLang="en-US" sz="1400" b="1" dirty="0">
                <a:solidFill>
                  <a:srgbClr val="333333"/>
                </a:solidFill>
                <a:latin typeface="+mn-ea"/>
              </a:rPr>
              <a:t>여러 개발자들이 동시에 다양한 작업을 할 수 있게 만들어 주는 기능</a:t>
            </a:r>
            <a:endParaRPr lang="en-US" altLang="ko-KR" sz="1400" b="1" dirty="0">
              <a:solidFill>
                <a:srgbClr val="333333"/>
              </a:solidFill>
              <a:latin typeface="+mn-ea"/>
            </a:endParaRP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-"/>
            </a:pPr>
            <a:endParaRPr lang="en-US" altLang="ko-KR" sz="1400" b="1" dirty="0">
              <a:solidFill>
                <a:srgbClr val="333333"/>
              </a:solidFill>
              <a:latin typeface="+mn-ea"/>
            </a:endParaRP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-"/>
            </a:pPr>
            <a:r>
              <a:rPr lang="ko-KR" altLang="en-US" sz="1400" b="1" dirty="0">
                <a:solidFill>
                  <a:srgbClr val="333333"/>
                </a:solidFill>
                <a:latin typeface="+mn-ea"/>
              </a:rPr>
              <a:t>분리된 작업 영역에서 변경된 내용은 나중에 기존 버전과 비교하여 새로운 버전으로 생성 가능</a:t>
            </a:r>
            <a:endParaRPr lang="en-US" altLang="ko-KR" sz="1400" b="1" dirty="0">
              <a:solidFill>
                <a:srgbClr val="333333"/>
              </a:solidFill>
              <a:latin typeface="+mn-ea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b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</a:br>
            <a:b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</a:b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728100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6E14809C-AB06-455C-9E09-733EC00DD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9612D73-1056-4289-A977-92C9190C7A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44C5A9E5-0F35-4AA6-AF26-B90A2D47BC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4D9DB69D-7E48-4FDF-806E-F0B4BF0053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846BF69C-4724-4F8D-8EA6-1487E9C9C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225F0903-721C-4B16-B7C7-3E5255473C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  <p:sp>
        <p:nvSpPr>
          <p:cNvPr id="11" name="제목 1">
            <a:extLst>
              <a:ext uri="{FF2B5EF4-FFF2-40B4-BE49-F238E27FC236}">
                <a16:creationId xmlns:a16="http://schemas.microsoft.com/office/drawing/2014/main" id="{27B4AD04-038C-467F-8210-2FA3E212BC9C}"/>
              </a:ext>
            </a:extLst>
          </p:cNvPr>
          <p:cNvSpPr txBox="1">
            <a:spLocks/>
          </p:cNvSpPr>
          <p:nvPr/>
        </p:nvSpPr>
        <p:spPr>
          <a:xfrm>
            <a:off x="485775" y="581025"/>
            <a:ext cx="3209925" cy="6000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3200" b="1" dirty="0">
                <a:latin typeface="+mn-ea"/>
                <a:ea typeface="+mn-ea"/>
              </a:rPr>
              <a:t>Branch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6AC32902-8F19-4CAA-BC58-DC515F10AACB}"/>
              </a:ext>
            </a:extLst>
          </p:cNvPr>
          <p:cNvSpPr/>
          <p:nvPr/>
        </p:nvSpPr>
        <p:spPr>
          <a:xfrm>
            <a:off x="685800" y="3360738"/>
            <a:ext cx="657225" cy="657225"/>
          </a:xfrm>
          <a:prstGeom prst="ellipse">
            <a:avLst/>
          </a:prstGeom>
          <a:solidFill>
            <a:srgbClr val="00B05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3067224F-6A57-4E35-BC72-A7F197811F46}"/>
              </a:ext>
            </a:extLst>
          </p:cNvPr>
          <p:cNvCxnSpPr>
            <a:stCxn id="2" idx="6"/>
          </p:cNvCxnSpPr>
          <p:nvPr/>
        </p:nvCxnSpPr>
        <p:spPr>
          <a:xfrm>
            <a:off x="1343025" y="3689351"/>
            <a:ext cx="9801225" cy="634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타원 11">
            <a:extLst>
              <a:ext uri="{FF2B5EF4-FFF2-40B4-BE49-F238E27FC236}">
                <a16:creationId xmlns:a16="http://schemas.microsoft.com/office/drawing/2014/main" id="{BDF858BA-E5B1-487C-BFA9-938854AC8B8A}"/>
              </a:ext>
            </a:extLst>
          </p:cNvPr>
          <p:cNvSpPr/>
          <p:nvPr/>
        </p:nvSpPr>
        <p:spPr>
          <a:xfrm>
            <a:off x="3331369" y="3360738"/>
            <a:ext cx="657225" cy="657225"/>
          </a:xfrm>
          <a:prstGeom prst="ellipse">
            <a:avLst/>
          </a:prstGeom>
          <a:solidFill>
            <a:srgbClr val="00B05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2095ACD3-37DD-4E56-92A0-D373E0363391}"/>
              </a:ext>
            </a:extLst>
          </p:cNvPr>
          <p:cNvSpPr/>
          <p:nvPr/>
        </p:nvSpPr>
        <p:spPr>
          <a:xfrm>
            <a:off x="10896600" y="3360738"/>
            <a:ext cx="657225" cy="657225"/>
          </a:xfrm>
          <a:prstGeom prst="ellipse">
            <a:avLst/>
          </a:prstGeom>
          <a:solidFill>
            <a:srgbClr val="00B05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CB79EA97-6FF4-4413-9CF7-45F0E73A5D04}"/>
              </a:ext>
            </a:extLst>
          </p:cNvPr>
          <p:cNvSpPr/>
          <p:nvPr/>
        </p:nvSpPr>
        <p:spPr>
          <a:xfrm>
            <a:off x="7877175" y="4981575"/>
            <a:ext cx="657225" cy="6572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E2844169-6FD0-4172-8F98-50C0FFE6D035}"/>
              </a:ext>
            </a:extLst>
          </p:cNvPr>
          <p:cNvSpPr/>
          <p:nvPr/>
        </p:nvSpPr>
        <p:spPr>
          <a:xfrm>
            <a:off x="4852988" y="3360738"/>
            <a:ext cx="657225" cy="657225"/>
          </a:xfrm>
          <a:prstGeom prst="ellipse">
            <a:avLst/>
          </a:prstGeom>
          <a:solidFill>
            <a:srgbClr val="00B05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1464A871-E95F-4FA1-BD96-D8EEBFB5055C}"/>
              </a:ext>
            </a:extLst>
          </p:cNvPr>
          <p:cNvSpPr/>
          <p:nvPr/>
        </p:nvSpPr>
        <p:spPr>
          <a:xfrm>
            <a:off x="8260557" y="3360738"/>
            <a:ext cx="657225" cy="657225"/>
          </a:xfrm>
          <a:prstGeom prst="ellipse">
            <a:avLst/>
          </a:prstGeom>
          <a:solidFill>
            <a:srgbClr val="00B05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66901734-96FE-4764-9C01-CB85B842F9E2}"/>
              </a:ext>
            </a:extLst>
          </p:cNvPr>
          <p:cNvSpPr/>
          <p:nvPr/>
        </p:nvSpPr>
        <p:spPr>
          <a:xfrm>
            <a:off x="2990850" y="1884363"/>
            <a:ext cx="657225" cy="657225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0FA41C58-8288-474B-84CD-B0CF9D98FAF6}"/>
              </a:ext>
            </a:extLst>
          </p:cNvPr>
          <p:cNvSpPr/>
          <p:nvPr/>
        </p:nvSpPr>
        <p:spPr>
          <a:xfrm>
            <a:off x="4657725" y="1884363"/>
            <a:ext cx="657225" cy="657225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BBD78697-4817-4E9D-B2F6-CFA540F4CD7D}"/>
              </a:ext>
            </a:extLst>
          </p:cNvPr>
          <p:cNvSpPr/>
          <p:nvPr/>
        </p:nvSpPr>
        <p:spPr>
          <a:xfrm>
            <a:off x="6324600" y="1884363"/>
            <a:ext cx="657225" cy="657225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6658EA3E-8317-47DC-9F55-0CD7738FC73D}"/>
              </a:ext>
            </a:extLst>
          </p:cNvPr>
          <p:cNvCxnSpPr>
            <a:cxnSpLocks/>
            <a:stCxn id="22" idx="6"/>
            <a:endCxn id="23" idx="2"/>
          </p:cNvCxnSpPr>
          <p:nvPr/>
        </p:nvCxnSpPr>
        <p:spPr>
          <a:xfrm>
            <a:off x="3648075" y="2212976"/>
            <a:ext cx="100965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1E42DA82-ADE9-411F-A813-68A8D89A685F}"/>
              </a:ext>
            </a:extLst>
          </p:cNvPr>
          <p:cNvCxnSpPr>
            <a:cxnSpLocks/>
            <a:stCxn id="23" idx="6"/>
            <a:endCxn id="24" idx="2"/>
          </p:cNvCxnSpPr>
          <p:nvPr/>
        </p:nvCxnSpPr>
        <p:spPr>
          <a:xfrm>
            <a:off x="5314950" y="2212976"/>
            <a:ext cx="100965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연결선: 꺾임 51">
            <a:extLst>
              <a:ext uri="{FF2B5EF4-FFF2-40B4-BE49-F238E27FC236}">
                <a16:creationId xmlns:a16="http://schemas.microsoft.com/office/drawing/2014/main" id="{0DA634DD-AE26-40C2-8C13-92BD1D2CD2CE}"/>
              </a:ext>
            </a:extLst>
          </p:cNvPr>
          <p:cNvCxnSpPr>
            <a:cxnSpLocks/>
            <a:stCxn id="2" idx="6"/>
            <a:endCxn id="22" idx="2"/>
          </p:cNvCxnSpPr>
          <p:nvPr/>
        </p:nvCxnSpPr>
        <p:spPr>
          <a:xfrm flipV="1">
            <a:off x="1343025" y="2212976"/>
            <a:ext cx="1647825" cy="1476375"/>
          </a:xfrm>
          <a:prstGeom prst="bentConnector3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연결선: 꺾임 59">
            <a:extLst>
              <a:ext uri="{FF2B5EF4-FFF2-40B4-BE49-F238E27FC236}">
                <a16:creationId xmlns:a16="http://schemas.microsoft.com/office/drawing/2014/main" id="{B44D27A4-8A55-4154-8740-1EA7812E404C}"/>
              </a:ext>
            </a:extLst>
          </p:cNvPr>
          <p:cNvCxnSpPr>
            <a:cxnSpLocks/>
            <a:stCxn id="24" idx="6"/>
            <a:endCxn id="16" idx="2"/>
          </p:cNvCxnSpPr>
          <p:nvPr/>
        </p:nvCxnSpPr>
        <p:spPr>
          <a:xfrm>
            <a:off x="6981825" y="2212976"/>
            <a:ext cx="1278732" cy="1476375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연결선: 꺾임 63">
            <a:extLst>
              <a:ext uri="{FF2B5EF4-FFF2-40B4-BE49-F238E27FC236}">
                <a16:creationId xmlns:a16="http://schemas.microsoft.com/office/drawing/2014/main" id="{47200829-A02F-4237-9CAC-EECC546F6002}"/>
              </a:ext>
            </a:extLst>
          </p:cNvPr>
          <p:cNvCxnSpPr>
            <a:cxnSpLocks/>
            <a:stCxn id="15" idx="6"/>
            <a:endCxn id="14" idx="2"/>
          </p:cNvCxnSpPr>
          <p:nvPr/>
        </p:nvCxnSpPr>
        <p:spPr>
          <a:xfrm>
            <a:off x="5510213" y="3689351"/>
            <a:ext cx="2366962" cy="1620837"/>
          </a:xfrm>
          <a:prstGeom prst="bentConnector3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연결선: 꺾임 65">
            <a:extLst>
              <a:ext uri="{FF2B5EF4-FFF2-40B4-BE49-F238E27FC236}">
                <a16:creationId xmlns:a16="http://schemas.microsoft.com/office/drawing/2014/main" id="{84CB557C-4F8D-4BAC-AA4E-100E22E72F3A}"/>
              </a:ext>
            </a:extLst>
          </p:cNvPr>
          <p:cNvCxnSpPr>
            <a:cxnSpLocks/>
            <a:stCxn id="14" idx="6"/>
            <a:endCxn id="13" idx="2"/>
          </p:cNvCxnSpPr>
          <p:nvPr/>
        </p:nvCxnSpPr>
        <p:spPr>
          <a:xfrm flipV="1">
            <a:off x="8534400" y="3689351"/>
            <a:ext cx="2362200" cy="1620837"/>
          </a:xfrm>
          <a:prstGeom prst="bentConnector3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3D8EC319-DEC4-4E17-B2C2-B3AEF68422CF}"/>
              </a:ext>
            </a:extLst>
          </p:cNvPr>
          <p:cNvSpPr txBox="1"/>
          <p:nvPr/>
        </p:nvSpPr>
        <p:spPr>
          <a:xfrm>
            <a:off x="581026" y="4029075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+mn-ea"/>
              </a:rPr>
              <a:t>Master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6C4DB82F-A609-4610-B901-B2591BEA651F}"/>
              </a:ext>
            </a:extLst>
          </p:cNvPr>
          <p:cNvSpPr txBox="1"/>
          <p:nvPr/>
        </p:nvSpPr>
        <p:spPr>
          <a:xfrm>
            <a:off x="4381501" y="1343025"/>
            <a:ext cx="1419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+mn-ea"/>
              </a:rPr>
              <a:t>My Work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A602C9A6-BAC9-4FF8-98DA-6DE389D417A5}"/>
              </a:ext>
            </a:extLst>
          </p:cNvPr>
          <p:cNvSpPr txBox="1"/>
          <p:nvPr/>
        </p:nvSpPr>
        <p:spPr>
          <a:xfrm>
            <a:off x="7381875" y="5676900"/>
            <a:ext cx="1752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+mn-ea"/>
              </a:rPr>
              <a:t>Someone Else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FE58D27-256F-44AE-ACBB-8A0AF365D225}"/>
              </a:ext>
            </a:extLst>
          </p:cNvPr>
          <p:cNvSpPr txBox="1"/>
          <p:nvPr/>
        </p:nvSpPr>
        <p:spPr>
          <a:xfrm>
            <a:off x="7512232" y="4134122"/>
            <a:ext cx="1419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+mn-ea"/>
              </a:rPr>
              <a:t>Merge</a:t>
            </a:r>
          </a:p>
        </p:txBody>
      </p:sp>
      <p:sp>
        <p:nvSpPr>
          <p:cNvPr id="29" name="화살표: 아래쪽 28">
            <a:extLst>
              <a:ext uri="{FF2B5EF4-FFF2-40B4-BE49-F238E27FC236}">
                <a16:creationId xmlns:a16="http://schemas.microsoft.com/office/drawing/2014/main" id="{57BCA42B-FFEB-4D62-BCEE-19945943DDE2}"/>
              </a:ext>
            </a:extLst>
          </p:cNvPr>
          <p:cNvSpPr/>
          <p:nvPr/>
        </p:nvSpPr>
        <p:spPr>
          <a:xfrm rot="8036351">
            <a:off x="7742213" y="3665611"/>
            <a:ext cx="238125" cy="47625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71747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6E14809C-AB06-455C-9E09-733EC00DD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9612D73-1056-4289-A977-92C9190C7A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44C5A9E5-0F35-4AA6-AF26-B90A2D47BC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4D9DB69D-7E48-4FDF-806E-F0B4BF0053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846BF69C-4724-4F8D-8EA6-1487E9C9C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225F0903-721C-4B16-B7C7-3E5255473C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  <p:sp>
        <p:nvSpPr>
          <p:cNvPr id="11" name="제목 1">
            <a:extLst>
              <a:ext uri="{FF2B5EF4-FFF2-40B4-BE49-F238E27FC236}">
                <a16:creationId xmlns:a16="http://schemas.microsoft.com/office/drawing/2014/main" id="{27B4AD04-038C-467F-8210-2FA3E212BC9C}"/>
              </a:ext>
            </a:extLst>
          </p:cNvPr>
          <p:cNvSpPr txBox="1">
            <a:spLocks/>
          </p:cNvSpPr>
          <p:nvPr/>
        </p:nvSpPr>
        <p:spPr>
          <a:xfrm>
            <a:off x="485775" y="581025"/>
            <a:ext cx="3209925" cy="6000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3200" b="1" dirty="0">
                <a:latin typeface="+mn-ea"/>
                <a:ea typeface="+mn-ea"/>
              </a:rPr>
              <a:t>Branch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A626C9-C193-4EA7-94CD-53BE189CE8E7}"/>
              </a:ext>
            </a:extLst>
          </p:cNvPr>
          <p:cNvSpPr txBox="1"/>
          <p:nvPr/>
        </p:nvSpPr>
        <p:spPr>
          <a:xfrm>
            <a:off x="574219" y="1332139"/>
            <a:ext cx="7836356" cy="367018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Branch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를 더 쉽게 다루는 법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== </a:t>
            </a:r>
            <a:r>
              <a:rPr lang="en-US" altLang="ko-KR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Sourcetree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  </a:t>
            </a:r>
            <a:r>
              <a:rPr lang="en-US" altLang="ko-KR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Sourcetree</a:t>
            </a: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를 이용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hlinkClick r:id="rId3"/>
              </a:rPr>
              <a:t>https://www.sourcetreeapp.com/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  </a:t>
            </a:r>
            <a:b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</a:b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43763E6-718C-4459-B22F-E89665443E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275" y="2761570"/>
            <a:ext cx="6577842" cy="3096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7002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6E14809C-AB06-455C-9E09-733EC00DD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9612D73-1056-4289-A977-92C9190C7A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44C5A9E5-0F35-4AA6-AF26-B90A2D47BC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4D9DB69D-7E48-4FDF-806E-F0B4BF0053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846BF69C-4724-4F8D-8EA6-1487E9C9C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225F0903-721C-4B16-B7C7-3E5255473C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  <p:sp>
        <p:nvSpPr>
          <p:cNvPr id="11" name="제목 1">
            <a:extLst>
              <a:ext uri="{FF2B5EF4-FFF2-40B4-BE49-F238E27FC236}">
                <a16:creationId xmlns:a16="http://schemas.microsoft.com/office/drawing/2014/main" id="{27B4AD04-038C-467F-8210-2FA3E212BC9C}"/>
              </a:ext>
            </a:extLst>
          </p:cNvPr>
          <p:cNvSpPr txBox="1">
            <a:spLocks/>
          </p:cNvSpPr>
          <p:nvPr/>
        </p:nvSpPr>
        <p:spPr>
          <a:xfrm>
            <a:off x="485775" y="581025"/>
            <a:ext cx="3209925" cy="6000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3200" b="1" dirty="0">
                <a:latin typeface="+mn-ea"/>
                <a:ea typeface="+mn-ea"/>
              </a:rPr>
              <a:t>Branch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A626C9-C193-4EA7-94CD-53BE189CE8E7}"/>
              </a:ext>
            </a:extLst>
          </p:cNvPr>
          <p:cNvSpPr txBox="1"/>
          <p:nvPr/>
        </p:nvSpPr>
        <p:spPr>
          <a:xfrm>
            <a:off x="574218" y="1332139"/>
            <a:ext cx="3521531" cy="4506686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Branch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를 더 쉽게 다루는 법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en-US" altLang="ko-KR" dirty="0">
                <a:latin typeface="+mn-ea"/>
              </a:rPr>
              <a:t>1. </a:t>
            </a:r>
            <a:r>
              <a:rPr lang="ko-KR" altLang="en-US" dirty="0">
                <a:latin typeface="+mn-ea"/>
              </a:rPr>
              <a:t>건너뛰기 클릭</a:t>
            </a:r>
            <a:endParaRPr lang="en-US" altLang="ko-KR" dirty="0">
              <a:latin typeface="+mn-ea"/>
            </a:endParaRPr>
          </a:p>
          <a:p>
            <a:pPr marL="342900" indent="-34290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AutoNum type="arabicPeriod"/>
            </a:pPr>
            <a:endParaRPr lang="en-US" altLang="ko-KR" dirty="0">
              <a:latin typeface="+mn-ea"/>
            </a:endParaRPr>
          </a:p>
          <a:p>
            <a:pPr marL="342900" indent="-34290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AutoNum type="arabicPeriod"/>
            </a:pPr>
            <a:endParaRPr lang="en-US" altLang="ko-KR" dirty="0">
              <a:latin typeface="+mn-ea"/>
            </a:endParaRPr>
          </a:p>
          <a:p>
            <a:pPr marL="342900" indent="-34290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AutoNum type="arabicPeriod"/>
            </a:pPr>
            <a:endParaRPr lang="en-US" altLang="ko-KR" dirty="0">
              <a:latin typeface="+mn-ea"/>
            </a:endParaRPr>
          </a:p>
          <a:p>
            <a:pPr marL="342900" indent="-34290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AutoNum type="arabicPeriod"/>
            </a:pPr>
            <a:endParaRPr lang="en-US" altLang="ko-KR" dirty="0">
              <a:latin typeface="+mn-ea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en-US" altLang="ko-KR" dirty="0">
                <a:latin typeface="+mn-ea"/>
              </a:rPr>
              <a:t>2. Mercurial </a:t>
            </a:r>
            <a:r>
              <a:rPr lang="ko-KR" altLang="en-US" dirty="0">
                <a:latin typeface="+mn-ea"/>
              </a:rPr>
              <a:t>체크 해제</a:t>
            </a:r>
            <a:endParaRPr lang="en-US" altLang="ko-KR" dirty="0">
              <a:latin typeface="+mn-ea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AutoNum type="arabicPeriod"/>
            </a:pP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AutoNum type="arabicPeriod"/>
            </a:pP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AutoNum type="arabicPeriod"/>
            </a:pP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813E50B-84FE-42C2-A0EB-4115369B8B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8225" y="709325"/>
            <a:ext cx="4560202" cy="275777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998EC79-2416-4A1C-BBC5-4E60720661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5525" y="3566823"/>
            <a:ext cx="4453413" cy="2709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5940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6E14809C-AB06-455C-9E09-733EC00DD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9612D73-1056-4289-A977-92C9190C7A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44C5A9E5-0F35-4AA6-AF26-B90A2D47BC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4D9DB69D-7E48-4FDF-806E-F0B4BF0053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846BF69C-4724-4F8D-8EA6-1487E9C9C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225F0903-721C-4B16-B7C7-3E5255473C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  <p:sp>
        <p:nvSpPr>
          <p:cNvPr id="11" name="제목 1">
            <a:extLst>
              <a:ext uri="{FF2B5EF4-FFF2-40B4-BE49-F238E27FC236}">
                <a16:creationId xmlns:a16="http://schemas.microsoft.com/office/drawing/2014/main" id="{27B4AD04-038C-467F-8210-2FA3E212BC9C}"/>
              </a:ext>
            </a:extLst>
          </p:cNvPr>
          <p:cNvSpPr txBox="1">
            <a:spLocks/>
          </p:cNvSpPr>
          <p:nvPr/>
        </p:nvSpPr>
        <p:spPr>
          <a:xfrm>
            <a:off x="485775" y="581025"/>
            <a:ext cx="3209925" cy="6000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3200" b="1" dirty="0">
                <a:latin typeface="+mn-ea"/>
                <a:ea typeface="+mn-ea"/>
              </a:rPr>
              <a:t>Branch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A626C9-C193-4EA7-94CD-53BE189CE8E7}"/>
              </a:ext>
            </a:extLst>
          </p:cNvPr>
          <p:cNvSpPr txBox="1"/>
          <p:nvPr/>
        </p:nvSpPr>
        <p:spPr>
          <a:xfrm>
            <a:off x="574218" y="1332139"/>
            <a:ext cx="3521531" cy="4506686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Branch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를 더 쉽게 다루는 법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3.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아이디와 이메일을 확인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AutoNum type="arabicPeriod"/>
            </a:pP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AutoNum type="arabicPeriod"/>
            </a:pP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4. SSH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키를 불러올 지 선택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잘 모르겠다면 </a:t>
            </a:r>
            <a:r>
              <a:rPr lang="ko-KR" alt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아니오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선택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8EC295A-5529-4E80-9A26-7BE14EA8F6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5525" y="633129"/>
            <a:ext cx="4582000" cy="274021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A76D2EE-45DF-4C93-BE1E-616F1D0B96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5525" y="3928973"/>
            <a:ext cx="4229690" cy="1286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70050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6E14809C-AB06-455C-9E09-733EC00DD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9612D73-1056-4289-A977-92C9190C7A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44C5A9E5-0F35-4AA6-AF26-B90A2D47BC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4D9DB69D-7E48-4FDF-806E-F0B4BF0053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846BF69C-4724-4F8D-8EA6-1487E9C9C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225F0903-721C-4B16-B7C7-3E5255473C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  <p:sp>
        <p:nvSpPr>
          <p:cNvPr id="11" name="제목 1">
            <a:extLst>
              <a:ext uri="{FF2B5EF4-FFF2-40B4-BE49-F238E27FC236}">
                <a16:creationId xmlns:a16="http://schemas.microsoft.com/office/drawing/2014/main" id="{27B4AD04-038C-467F-8210-2FA3E212BC9C}"/>
              </a:ext>
            </a:extLst>
          </p:cNvPr>
          <p:cNvSpPr txBox="1">
            <a:spLocks/>
          </p:cNvSpPr>
          <p:nvPr/>
        </p:nvSpPr>
        <p:spPr>
          <a:xfrm>
            <a:off x="485775" y="581025"/>
            <a:ext cx="3209925" cy="6000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3200" b="1" dirty="0">
                <a:latin typeface="+mn-ea"/>
                <a:ea typeface="+mn-ea"/>
              </a:rPr>
              <a:t>Branch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A626C9-C193-4EA7-94CD-53BE189CE8E7}"/>
              </a:ext>
            </a:extLst>
          </p:cNvPr>
          <p:cNvSpPr txBox="1"/>
          <p:nvPr/>
        </p:nvSpPr>
        <p:spPr>
          <a:xfrm>
            <a:off x="574218" y="1332139"/>
            <a:ext cx="4188282" cy="4506686"/>
          </a:xfrm>
          <a:prstGeom prst="rect">
            <a:avLst/>
          </a:prstGeom>
        </p:spPr>
        <p:txBody>
          <a:bodyPr vert="horz" lIns="0" tIns="45720" rIns="0" bIns="45720" rtlCol="0">
            <a:normAutofit lnSpcReduction="10000"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Branch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를 더 쉽게 다루는 법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5. Remote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원격 저장소 클릭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6.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계정 추가를 클릭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7.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호스팅 계정 편집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8. Need help logging into your account 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9. GitHub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계정 인증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10.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완료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!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5CF6F28-1CCA-4626-A746-2C2AAC988F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5525" y="1085562"/>
            <a:ext cx="6634856" cy="276081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C3902B2-F2D9-4CB9-9A0C-01F39E3305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5525" y="3324670"/>
            <a:ext cx="3319709" cy="300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5584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2C0B2E1-0268-42EC-ABD3-94F81A05BC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D2256B4-48EA-40FC-BBC0-AA1EE6E00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D44BCCA-102D-4A9D-B1E4-2450CAF0B0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CDAF11D-9075-49E7-AA01-73BD73C49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892168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altLang="ko-KR" sz="6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6. Review</a:t>
            </a:r>
            <a:endParaRPr lang="ko-KR" altLang="en-US" sz="60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F3985C0-E548-44D2-B30E-F3E42DADE1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C5508FD-29A8-4E33-95EB-0BD758EC90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454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Rectangle 156">
            <a:extLst>
              <a:ext uri="{FF2B5EF4-FFF2-40B4-BE49-F238E27FC236}">
                <a16:creationId xmlns:a16="http://schemas.microsoft.com/office/drawing/2014/main" id="{600B5AE2-C5CC-499C-8F2D-249888BE22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9" name="Rectangle 158">
            <a:extLst>
              <a:ext uri="{FF2B5EF4-FFF2-40B4-BE49-F238E27FC236}">
                <a16:creationId xmlns:a16="http://schemas.microsoft.com/office/drawing/2014/main" id="{BA7A3698-B350-40E5-8475-9BCC41A089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0AC655C7-EC94-4BE6-84C8-2F9EFBBB27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2" name="Picture 151" descr="노란색 배경의 느낌표">
            <a:extLst>
              <a:ext uri="{FF2B5EF4-FFF2-40B4-BE49-F238E27FC236}">
                <a16:creationId xmlns:a16="http://schemas.microsoft.com/office/drawing/2014/main" id="{BC603E26-823B-464D-AFA9-6E7F1E3C84E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35000"/>
          </a:blip>
          <a:srcRect t="25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E9F7CBA9-9D9B-479F-AAB5-BF785971CD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>
            <a:extLst>
              <a:ext uri="{FF2B5EF4-FFF2-40B4-BE49-F238E27FC236}">
                <a16:creationId xmlns:a16="http://schemas.microsoft.com/office/drawing/2014/main" id="{1CDAF11D-9075-49E7-AA01-73BD73C49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altLang="ko-KR" b="1" kern="1200" spc="-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cs typeface="+mj-cs"/>
              </a:rPr>
              <a:t> Review</a:t>
            </a:r>
          </a:p>
        </p:txBody>
      </p:sp>
      <p:sp>
        <p:nvSpPr>
          <p:cNvPr id="134" name="TextBox 3">
            <a:extLst>
              <a:ext uri="{FF2B5EF4-FFF2-40B4-BE49-F238E27FC236}">
                <a16:creationId xmlns:a16="http://schemas.microsoft.com/office/drawing/2014/main" id="{BA2488AC-1A35-4312-AE49-76FE93CF9461}"/>
              </a:ext>
            </a:extLst>
          </p:cNvPr>
          <p:cNvSpPr txBox="1"/>
          <p:nvPr/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개인 당 의견 하나씩</a:t>
            </a:r>
            <a:b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b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5" name="Rectangle 164">
            <a:extLst>
              <a:ext uri="{FF2B5EF4-FFF2-40B4-BE49-F238E27FC236}">
                <a16:creationId xmlns:a16="http://schemas.microsoft.com/office/drawing/2014/main" id="{154480E5-678B-478F-9170-46502C5FB3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id="{B598D875-841B-47A7-B4C8-237DBCE2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60290944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Rectangle 156">
            <a:extLst>
              <a:ext uri="{FF2B5EF4-FFF2-40B4-BE49-F238E27FC236}">
                <a16:creationId xmlns:a16="http://schemas.microsoft.com/office/drawing/2014/main" id="{600B5AE2-C5CC-499C-8F2D-249888BE22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9" name="Rectangle 158">
            <a:extLst>
              <a:ext uri="{FF2B5EF4-FFF2-40B4-BE49-F238E27FC236}">
                <a16:creationId xmlns:a16="http://schemas.microsoft.com/office/drawing/2014/main" id="{BA7A3698-B350-40E5-8475-9BCC41A089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0AC655C7-EC94-4BE6-84C8-2F9EFBBB27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2" name="Picture 151" descr="노란색 배경의 느낌표">
            <a:extLst>
              <a:ext uri="{FF2B5EF4-FFF2-40B4-BE49-F238E27FC236}">
                <a16:creationId xmlns:a16="http://schemas.microsoft.com/office/drawing/2014/main" id="{BC603E26-823B-464D-AFA9-6E7F1E3C84E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35000"/>
          </a:blip>
          <a:srcRect t="25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E9F7CBA9-9D9B-479F-AAB5-BF785971CD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>
            <a:extLst>
              <a:ext uri="{FF2B5EF4-FFF2-40B4-BE49-F238E27FC236}">
                <a16:creationId xmlns:a16="http://schemas.microsoft.com/office/drawing/2014/main" id="{1CDAF11D-9075-49E7-AA01-73BD73C49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altLang="ko-KR" b="1" kern="1200" spc="-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cs typeface="+mj-cs"/>
              </a:rPr>
              <a:t> </a:t>
            </a:r>
            <a:r>
              <a:rPr lang="ko-KR" altLang="en-US" b="1" dirty="0">
                <a:latin typeface="+mj-ea"/>
              </a:rPr>
              <a:t>참고 자료</a:t>
            </a:r>
            <a:endParaRPr lang="en-US" altLang="ko-KR" b="1" kern="1200" spc="-50" baseline="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cs typeface="+mj-cs"/>
            </a:endParaRPr>
          </a:p>
        </p:txBody>
      </p:sp>
      <p:sp>
        <p:nvSpPr>
          <p:cNvPr id="165" name="Rectangle 164">
            <a:extLst>
              <a:ext uri="{FF2B5EF4-FFF2-40B4-BE49-F238E27FC236}">
                <a16:creationId xmlns:a16="http://schemas.microsoft.com/office/drawing/2014/main" id="{154480E5-678B-478F-9170-46502C5FB3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id="{B598D875-841B-47A7-B4C8-237DBCE2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E6D21C-79A9-43DF-A362-A6D04ED655C9}"/>
              </a:ext>
            </a:extLst>
          </p:cNvPr>
          <p:cNvSpPr txBox="1"/>
          <p:nvPr/>
        </p:nvSpPr>
        <p:spPr>
          <a:xfrm>
            <a:off x="1097280" y="1602378"/>
            <a:ext cx="7881802" cy="5755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400" dirty="0"/>
          </a:p>
          <a:p>
            <a:r>
              <a:rPr lang="en-US" altLang="ko-KR" sz="1400" dirty="0">
                <a:hlinkClick r:id="rId3"/>
              </a:rPr>
              <a:t>https://velog.io/@ha0kim/GIT-%EC%9E%91%EC%97%85-%EB%90%98%EB%8F%8C%EB%A6%AC%EB%8A%94-%EB%AA%85%EB%A0%B9%EC%96%B4-Reset-Revert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>
                <a:hlinkClick r:id="rId4"/>
              </a:rPr>
              <a:t>https://backlog.com/git-tutorial/kr/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>
                <a:hlinkClick r:id="rId5"/>
              </a:rPr>
              <a:t>https://git-scm.com/book/ko/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>
                <a:hlinkClick r:id="rId6"/>
              </a:rPr>
              <a:t>https://docko.tistory.com/entry/%EC%9D%B4%ED%81%B4%EB%A6%BD%EC%8A%A4%EC%97%90-Github-%ED%94%84%EB%A1%9C%EC%A0%9D%ED%8A%B8-%EC%97%B0%EB%8F%99%ED%95%98%EA%B8%B0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>
                <a:hlinkClick r:id="rId7"/>
              </a:rPr>
              <a:t>https://www.devpools.kr/2017/02/05/%EC%B4%88%EB%B3%B4%EC%9A%A9-git-%EB%90%98%EB%8F%8C%EB%A6%AC%EA%B8%B0-reset-revert/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>
                <a:hlinkClick r:id="rId8"/>
              </a:rPr>
              <a:t>https://nanite.tistory.com/39</a:t>
            </a:r>
            <a:endParaRPr lang="en-US" altLang="ko-KR" sz="1400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912816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Rectangle 81">
            <a:extLst>
              <a:ext uri="{FF2B5EF4-FFF2-40B4-BE49-F238E27FC236}">
                <a16:creationId xmlns:a16="http://schemas.microsoft.com/office/drawing/2014/main" id="{7D379150-F6B4-45C8-BE10-6B278AD40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1" name="Rectangle 83">
            <a:extLst>
              <a:ext uri="{FF2B5EF4-FFF2-40B4-BE49-F238E27FC236}">
                <a16:creationId xmlns:a16="http://schemas.microsoft.com/office/drawing/2014/main" id="{5FFCF544-A370-4A5D-A95F-CA6E0E7191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93" name="Straight Connector 85">
            <a:extLst>
              <a:ext uri="{FF2B5EF4-FFF2-40B4-BE49-F238E27FC236}">
                <a16:creationId xmlns:a16="http://schemas.microsoft.com/office/drawing/2014/main" id="{6EEB3B97-A638-498B-8083-54191CE71E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88" name="Rectangle 87">
            <a:extLst>
              <a:ext uri="{FF2B5EF4-FFF2-40B4-BE49-F238E27FC236}">
                <a16:creationId xmlns:a16="http://schemas.microsoft.com/office/drawing/2014/main" id="{C33BF9DD-8A45-4EEE-B231-0A14D322E5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CDAF11D-9075-49E7-AA01-73BD73C49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4771" y="634946"/>
            <a:ext cx="6574972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altLang="ko-KR" b="1" dirty="0">
                <a:solidFill>
                  <a:schemeClr val="tx1"/>
                </a:solidFill>
                <a:latin typeface="+mn-ea"/>
                <a:ea typeface="+mn-ea"/>
              </a:rPr>
              <a:t>What is </a:t>
            </a:r>
            <a:r>
              <a:rPr lang="en-US" altLang="ko-KR" b="1" dirty="0">
                <a:solidFill>
                  <a:srgbClr val="F05334"/>
                </a:solidFill>
                <a:latin typeface="+mn-ea"/>
                <a:ea typeface="+mn-ea"/>
              </a:rPr>
              <a:t>Git</a:t>
            </a:r>
            <a:r>
              <a:rPr lang="en-US" altLang="ko-KR" b="1" dirty="0">
                <a:latin typeface="+mn-ea"/>
                <a:ea typeface="+mn-ea"/>
              </a:rPr>
              <a:t> </a:t>
            </a:r>
            <a:r>
              <a:rPr lang="en-US" altLang="ko-KR" b="1" dirty="0">
                <a:solidFill>
                  <a:schemeClr val="tx1"/>
                </a:solidFill>
                <a:latin typeface="+mn-ea"/>
                <a:ea typeface="+mn-ea"/>
              </a:rPr>
              <a:t>?</a:t>
            </a:r>
          </a:p>
        </p:txBody>
      </p:sp>
      <p:pic>
        <p:nvPicPr>
          <p:cNvPr id="51" name="Picture 2" descr="분산 버전 관리 시스템(DVCS)">
            <a:extLst>
              <a:ext uri="{FF2B5EF4-FFF2-40B4-BE49-F238E27FC236}">
                <a16:creationId xmlns:a16="http://schemas.microsoft.com/office/drawing/2014/main" id="{D8BB3A25-0601-4F9A-9865-BD5DC5CDF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3999" y="901287"/>
            <a:ext cx="4001315" cy="4791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9020DCC9-F851-4562-BB20-1AB3C51BF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74770" y="2086188"/>
            <a:ext cx="608976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A2488AC-1A35-4312-AE49-76FE93CF9461}"/>
              </a:ext>
            </a:extLst>
          </p:cNvPr>
          <p:cNvSpPr txBox="1"/>
          <p:nvPr/>
        </p:nvSpPr>
        <p:spPr>
          <a:xfrm>
            <a:off x="4974769" y="2198914"/>
            <a:ext cx="7217231" cy="367018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 altLang="ko-KR" dirty="0"/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r>
              <a:rPr lang="en-US" altLang="ko-KR" b="1" dirty="0"/>
              <a:t>   Git</a:t>
            </a:r>
            <a:r>
              <a:rPr lang="ko-KR" altLang="en-US" dirty="0"/>
              <a:t>이란</a:t>
            </a:r>
            <a:r>
              <a:rPr lang="en-US" altLang="ko-KR" dirty="0"/>
              <a:t>?</a:t>
            </a:r>
            <a:endParaRPr lang="en-US" altLang="ko-KR" i="0" dirty="0">
              <a:effectLst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 altLang="ko-KR" dirty="0"/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-"/>
            </a:pPr>
            <a:r>
              <a:rPr lang="ko-KR" altLang="en-US" sz="1400" b="1" dirty="0">
                <a:latin typeface="+mn-ea"/>
              </a:rPr>
              <a:t>소스 코드</a:t>
            </a:r>
            <a:r>
              <a:rPr lang="en-US" altLang="ko-KR" sz="1400" b="1" dirty="0">
                <a:latin typeface="+mn-ea"/>
              </a:rPr>
              <a:t>(</a:t>
            </a:r>
            <a:r>
              <a:rPr lang="en-US" altLang="ko-KR" sz="1400" b="1" dirty="0" err="1">
                <a:latin typeface="+mn-ea"/>
              </a:rPr>
              <a:t>Sourcecode</a:t>
            </a:r>
            <a:r>
              <a:rPr lang="en-US" altLang="ko-KR" sz="1400" b="1" dirty="0">
                <a:latin typeface="+mn-ea"/>
              </a:rPr>
              <a:t>)</a:t>
            </a:r>
            <a:r>
              <a:rPr lang="ko-KR" altLang="en-US" sz="1400" b="1" dirty="0">
                <a:latin typeface="+mn-ea"/>
              </a:rPr>
              <a:t>를 효과적으로 관리하기 위해 개발된</a:t>
            </a:r>
            <a:r>
              <a:rPr lang="en-US" altLang="ko-KR" sz="1400" b="1" dirty="0">
                <a:latin typeface="+mn-ea"/>
              </a:rPr>
              <a:t> </a:t>
            </a:r>
            <a:r>
              <a:rPr lang="ko-KR" altLang="en-US" sz="1400" b="1" dirty="0">
                <a:latin typeface="+mn-ea"/>
              </a:rPr>
              <a:t>분산형 버전 관리 시스템</a:t>
            </a:r>
            <a:endParaRPr lang="en-US" altLang="ko-KR" sz="1400" b="1" dirty="0">
              <a:latin typeface="+mn-ea"/>
            </a:endParaRP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-"/>
            </a:pPr>
            <a:endParaRPr lang="en-US" altLang="ko-KR" sz="1400" b="1" i="0" dirty="0">
              <a:effectLst/>
              <a:latin typeface="+mn-ea"/>
            </a:endParaRP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-"/>
            </a:pPr>
            <a:r>
              <a:rPr lang="ko-KR" altLang="en-US" sz="1400" b="1" i="0" dirty="0">
                <a:effectLst/>
                <a:latin typeface="+mn-ea"/>
              </a:rPr>
              <a:t>소스 코드가 변경된 이력을 쉽게 확인할 수 있다</a:t>
            </a:r>
            <a:r>
              <a:rPr lang="en-US" altLang="ko-KR" sz="1400" b="1" i="0" dirty="0">
                <a:effectLst/>
                <a:latin typeface="+mn-ea"/>
              </a:rPr>
              <a:t>.</a:t>
            </a: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-"/>
            </a:pPr>
            <a:endParaRPr lang="en-US" altLang="ko-KR" sz="1400" b="1" dirty="0">
              <a:latin typeface="+mn-ea"/>
            </a:endParaRP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-"/>
            </a:pPr>
            <a:r>
              <a:rPr lang="ko-KR" altLang="en-US" sz="1400" b="1" i="0" dirty="0">
                <a:effectLst/>
                <a:latin typeface="+mn-ea"/>
              </a:rPr>
              <a:t>특정 시점에 저장된 버전과 비교하거나 특정 시점으로 되돌아갈 수 있다</a:t>
            </a:r>
            <a:r>
              <a:rPr lang="en-US" altLang="ko-KR" sz="1400" b="1" i="0" dirty="0">
                <a:effectLst/>
                <a:latin typeface="+mn-ea"/>
              </a:rPr>
              <a:t>.</a:t>
            </a:r>
            <a:b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b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D5FBCAC9-BD8B-4F3B-AD74-EF37D4211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9556C5A8-AD7E-4CE7-87BE-9EA3B5E17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4752633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6E14809C-AB06-455C-9E09-733EC00DD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9612D73-1056-4289-A977-92C9190C7A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44C5A9E5-0F35-4AA6-AF26-B90A2D47BC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4D9DB69D-7E48-4FDF-806E-F0B4BF0053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846BF69C-4724-4F8D-8EA6-1487E9C9C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B6F32243-B15F-4D8A-AD5F-B1173C4E5E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709233" y="2254285"/>
            <a:ext cx="1343733" cy="1343733"/>
          </a:xfrm>
          <a:prstGeom prst="rect">
            <a:avLst/>
          </a:prstGeom>
        </p:spPr>
      </p:pic>
      <p:pic>
        <p:nvPicPr>
          <p:cNvPr id="17" name="그래픽 16" descr="남성 프로그래머 단색으로 채워진">
            <a:extLst>
              <a:ext uri="{FF2B5EF4-FFF2-40B4-BE49-F238E27FC236}">
                <a16:creationId xmlns:a16="http://schemas.microsoft.com/office/drawing/2014/main" id="{27CE1D2E-8869-4AEC-95F4-B3FCACC18D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06387" y="2192372"/>
            <a:ext cx="1337553" cy="1337553"/>
          </a:xfrm>
          <a:prstGeom prst="rect">
            <a:avLst/>
          </a:prstGeom>
        </p:spPr>
      </p:pic>
      <p:pic>
        <p:nvPicPr>
          <p:cNvPr id="19" name="그래픽 18" descr="조금 굽은 화살표 단색으로 채워진">
            <a:extLst>
              <a:ext uri="{FF2B5EF4-FFF2-40B4-BE49-F238E27FC236}">
                <a16:creationId xmlns:a16="http://schemas.microsoft.com/office/drawing/2014/main" id="{E6DD2174-271B-400C-B0CC-CF72BCEA97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0800000">
            <a:off x="3496892" y="2027002"/>
            <a:ext cx="914400" cy="914400"/>
          </a:xfrm>
          <a:prstGeom prst="rect">
            <a:avLst/>
          </a:prstGeom>
        </p:spPr>
      </p:pic>
      <p:pic>
        <p:nvPicPr>
          <p:cNvPr id="41" name="그래픽 40" descr="조금 굽은 화살표 단색으로 채워진">
            <a:extLst>
              <a:ext uri="{FF2B5EF4-FFF2-40B4-BE49-F238E27FC236}">
                <a16:creationId xmlns:a16="http://schemas.microsoft.com/office/drawing/2014/main" id="{2F75283B-004E-455D-8269-522547C502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32560" y="2996525"/>
            <a:ext cx="914400" cy="914400"/>
          </a:xfrm>
          <a:prstGeom prst="rect">
            <a:avLst/>
          </a:prstGeom>
        </p:spPr>
      </p:pic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06A6B769-2B84-487A-B650-0EA296D093B6}"/>
              </a:ext>
            </a:extLst>
          </p:cNvPr>
          <p:cNvSpPr/>
          <p:nvPr/>
        </p:nvSpPr>
        <p:spPr>
          <a:xfrm>
            <a:off x="6795176" y="903659"/>
            <a:ext cx="3025302" cy="4513634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" name="그래픽 32" descr="용지 단색으로 채워진">
            <a:extLst>
              <a:ext uri="{FF2B5EF4-FFF2-40B4-BE49-F238E27FC236}">
                <a16:creationId xmlns:a16="http://schemas.microsoft.com/office/drawing/2014/main" id="{EBBC25CF-4021-4AEB-95FC-34C4667425A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886575" y="1333500"/>
            <a:ext cx="914400" cy="914400"/>
          </a:xfrm>
          <a:prstGeom prst="rect">
            <a:avLst/>
          </a:prstGeom>
        </p:spPr>
      </p:pic>
      <p:pic>
        <p:nvPicPr>
          <p:cNvPr id="48" name="그래픽 47" descr="용지 단색으로 채워진">
            <a:extLst>
              <a:ext uri="{FF2B5EF4-FFF2-40B4-BE49-F238E27FC236}">
                <a16:creationId xmlns:a16="http://schemas.microsoft.com/office/drawing/2014/main" id="{8FE465C0-2400-46D2-86E9-7853D0E1B13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24675" y="2790825"/>
            <a:ext cx="914400" cy="914400"/>
          </a:xfrm>
          <a:prstGeom prst="rect">
            <a:avLst/>
          </a:prstGeom>
        </p:spPr>
      </p:pic>
      <p:pic>
        <p:nvPicPr>
          <p:cNvPr id="49" name="그래픽 48" descr="용지 단색으로 채워진">
            <a:extLst>
              <a:ext uri="{FF2B5EF4-FFF2-40B4-BE49-F238E27FC236}">
                <a16:creationId xmlns:a16="http://schemas.microsoft.com/office/drawing/2014/main" id="{50A73133-6C4B-42B3-94FB-E7BB65B6292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53250" y="4248150"/>
            <a:ext cx="914400" cy="914400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68CA7B25-E619-4201-971A-357B4F8BFA5F}"/>
              </a:ext>
            </a:extLst>
          </p:cNvPr>
          <p:cNvSpPr txBox="1"/>
          <p:nvPr/>
        </p:nvSpPr>
        <p:spPr>
          <a:xfrm>
            <a:off x="8086725" y="1552059"/>
            <a:ext cx="885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+mn-ea"/>
              </a:rPr>
              <a:t>V1.1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45C3CDD-7DDE-4581-9607-C612368F0289}"/>
              </a:ext>
            </a:extLst>
          </p:cNvPr>
          <p:cNvSpPr txBox="1"/>
          <p:nvPr/>
        </p:nvSpPr>
        <p:spPr>
          <a:xfrm>
            <a:off x="8067675" y="3063359"/>
            <a:ext cx="885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+mn-ea"/>
              </a:rPr>
              <a:t>V1.2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98CAF8E-CCCA-4E49-8413-484FCBDB30BB}"/>
              </a:ext>
            </a:extLst>
          </p:cNvPr>
          <p:cNvSpPr txBox="1"/>
          <p:nvPr/>
        </p:nvSpPr>
        <p:spPr>
          <a:xfrm>
            <a:off x="8105775" y="4574659"/>
            <a:ext cx="885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+mn-ea"/>
              </a:rPr>
              <a:t>V1.3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0F1F67B-7385-45E6-9CD4-2424110B1206}"/>
              </a:ext>
            </a:extLst>
          </p:cNvPr>
          <p:cNvSpPr txBox="1"/>
          <p:nvPr/>
        </p:nvSpPr>
        <p:spPr>
          <a:xfrm>
            <a:off x="1990725" y="3571875"/>
            <a:ext cx="885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+mn-ea"/>
              </a:rPr>
              <a:t>Client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922E874-2024-4DD6-8CD1-F2A4A6C7AA24}"/>
              </a:ext>
            </a:extLst>
          </p:cNvPr>
          <p:cNvSpPr txBox="1"/>
          <p:nvPr/>
        </p:nvSpPr>
        <p:spPr>
          <a:xfrm>
            <a:off x="4848225" y="3571875"/>
            <a:ext cx="1666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+mn-ea"/>
              </a:rPr>
              <a:t>Programmer</a:t>
            </a:r>
          </a:p>
        </p:txBody>
      </p:sp>
      <p:sp>
        <p:nvSpPr>
          <p:cNvPr id="36" name="말풍선: 타원형 35">
            <a:extLst>
              <a:ext uri="{FF2B5EF4-FFF2-40B4-BE49-F238E27FC236}">
                <a16:creationId xmlns:a16="http://schemas.microsoft.com/office/drawing/2014/main" id="{B74F1C7C-2E34-48CF-9653-647141D66588}"/>
              </a:ext>
            </a:extLst>
          </p:cNvPr>
          <p:cNvSpPr/>
          <p:nvPr/>
        </p:nvSpPr>
        <p:spPr>
          <a:xfrm>
            <a:off x="2590800" y="1209675"/>
            <a:ext cx="1076325" cy="914400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V1.2</a:t>
            </a:r>
            <a:endParaRPr lang="ko-KR" altLang="en-US" dirty="0"/>
          </a:p>
        </p:txBody>
      </p:sp>
      <p:sp>
        <p:nvSpPr>
          <p:cNvPr id="37" name="화살표: 아래쪽 36">
            <a:extLst>
              <a:ext uri="{FF2B5EF4-FFF2-40B4-BE49-F238E27FC236}">
                <a16:creationId xmlns:a16="http://schemas.microsoft.com/office/drawing/2014/main" id="{DD17F6B6-500B-4848-8CB3-B3D7935BE55F}"/>
              </a:ext>
            </a:extLst>
          </p:cNvPr>
          <p:cNvSpPr/>
          <p:nvPr/>
        </p:nvSpPr>
        <p:spPr>
          <a:xfrm>
            <a:off x="8286750" y="2301875"/>
            <a:ext cx="238125" cy="47625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화살표: 아래쪽 61">
            <a:extLst>
              <a:ext uri="{FF2B5EF4-FFF2-40B4-BE49-F238E27FC236}">
                <a16:creationId xmlns:a16="http://schemas.microsoft.com/office/drawing/2014/main" id="{F52AD633-8C98-4821-9BDA-5EA78351A8E9}"/>
              </a:ext>
            </a:extLst>
          </p:cNvPr>
          <p:cNvSpPr/>
          <p:nvPr/>
        </p:nvSpPr>
        <p:spPr>
          <a:xfrm>
            <a:off x="8267700" y="3822700"/>
            <a:ext cx="238125" cy="47625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225F0903-721C-4B16-B7C7-3E5255473CF2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2451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Rectangle 81">
            <a:extLst>
              <a:ext uri="{FF2B5EF4-FFF2-40B4-BE49-F238E27FC236}">
                <a16:creationId xmlns:a16="http://schemas.microsoft.com/office/drawing/2014/main" id="{7D379150-F6B4-45C8-BE10-6B278AD40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1" name="Rectangle 83">
            <a:extLst>
              <a:ext uri="{FF2B5EF4-FFF2-40B4-BE49-F238E27FC236}">
                <a16:creationId xmlns:a16="http://schemas.microsoft.com/office/drawing/2014/main" id="{5FFCF544-A370-4A5D-A95F-CA6E0E7191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93" name="Straight Connector 85">
            <a:extLst>
              <a:ext uri="{FF2B5EF4-FFF2-40B4-BE49-F238E27FC236}">
                <a16:creationId xmlns:a16="http://schemas.microsoft.com/office/drawing/2014/main" id="{6EEB3B97-A638-498B-8083-54191CE71E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88" name="Rectangle 87">
            <a:extLst>
              <a:ext uri="{FF2B5EF4-FFF2-40B4-BE49-F238E27FC236}">
                <a16:creationId xmlns:a16="http://schemas.microsoft.com/office/drawing/2014/main" id="{C33BF9DD-8A45-4EEE-B231-0A14D322E5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CDAF11D-9075-49E7-AA01-73BD73C49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4771" y="634946"/>
            <a:ext cx="6574972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altLang="ko-KR" b="1" dirty="0">
                <a:solidFill>
                  <a:schemeClr val="tx1"/>
                </a:solidFill>
                <a:latin typeface="+mn-ea"/>
                <a:ea typeface="+mn-ea"/>
              </a:rPr>
              <a:t>What is GitHub ?</a:t>
            </a:r>
          </a:p>
        </p:txBody>
      </p: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9020DCC9-F851-4562-BB20-1AB3C51BF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74770" y="2086188"/>
            <a:ext cx="608976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A2488AC-1A35-4312-AE49-76FE93CF9461}"/>
              </a:ext>
            </a:extLst>
          </p:cNvPr>
          <p:cNvSpPr txBox="1"/>
          <p:nvPr/>
        </p:nvSpPr>
        <p:spPr>
          <a:xfrm>
            <a:off x="4974769" y="2198914"/>
            <a:ext cx="7217231" cy="367018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 altLang="ko-KR" dirty="0"/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r>
              <a:rPr lang="en-US" altLang="ko-KR" b="1" dirty="0"/>
              <a:t>   </a:t>
            </a:r>
            <a:r>
              <a:rPr lang="en-US" altLang="ko-KR" b="1" dirty="0" err="1">
                <a:latin typeface="+mn-ea"/>
              </a:rPr>
              <a:t>Github</a:t>
            </a:r>
            <a:r>
              <a:rPr lang="en-US" altLang="ko-KR" b="1" dirty="0">
                <a:latin typeface="+mn-ea"/>
              </a:rPr>
              <a:t> </a:t>
            </a:r>
            <a:r>
              <a:rPr lang="ko-KR" altLang="en-US" b="1" dirty="0">
                <a:latin typeface="+mn-ea"/>
              </a:rPr>
              <a:t>란</a:t>
            </a:r>
            <a:r>
              <a:rPr lang="en-US" altLang="ko-KR" b="1" dirty="0">
                <a:latin typeface="+mn-ea"/>
              </a:rPr>
              <a:t>?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 altLang="ko-KR" sz="1400" dirty="0">
              <a:latin typeface="+mn-ea"/>
            </a:endParaRP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-"/>
            </a:pPr>
            <a:r>
              <a:rPr lang="en-US" altLang="ko-KR" sz="1400" b="1" dirty="0">
                <a:latin typeface="+mn-ea"/>
              </a:rPr>
              <a:t>Git</a:t>
            </a:r>
            <a:r>
              <a:rPr lang="ko-KR" altLang="en-US" sz="1400" b="1" dirty="0">
                <a:latin typeface="+mn-ea"/>
              </a:rPr>
              <a:t> 원격 저장소</a:t>
            </a:r>
            <a:endParaRPr lang="en-US" altLang="ko-KR" sz="1400" b="1" dirty="0">
              <a:latin typeface="+mn-ea"/>
            </a:endParaRP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-"/>
            </a:pPr>
            <a:endParaRPr lang="en-US" altLang="ko-KR" sz="1400" b="1" dirty="0">
              <a:latin typeface="+mn-ea"/>
            </a:endParaRP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-"/>
            </a:pPr>
            <a:r>
              <a:rPr lang="ko-KR" altLang="en-US" sz="1400" b="1" dirty="0">
                <a:latin typeface="+mn-ea"/>
              </a:rPr>
              <a:t>기존 </a:t>
            </a:r>
            <a:r>
              <a:rPr lang="en-US" altLang="ko-KR" sz="1400" b="1" dirty="0">
                <a:latin typeface="+mn-ea"/>
              </a:rPr>
              <a:t>Git</a:t>
            </a:r>
            <a:r>
              <a:rPr lang="ko-KR" altLang="en-US" sz="1400" b="1" dirty="0">
                <a:latin typeface="+mn-ea"/>
              </a:rPr>
              <a:t>의 명령어 방식이 아닌 </a:t>
            </a:r>
            <a:r>
              <a:rPr lang="en-US" altLang="ko-KR" sz="1400" b="1" dirty="0">
                <a:latin typeface="+mn-ea"/>
              </a:rPr>
              <a:t>Visual interface </a:t>
            </a:r>
            <a:r>
              <a:rPr lang="ko-KR" altLang="en-US" sz="1400" b="1" dirty="0">
                <a:latin typeface="+mn-ea"/>
              </a:rPr>
              <a:t>제공</a:t>
            </a:r>
            <a:endParaRPr lang="en-US" altLang="ko-KR" sz="1400" b="1" dirty="0">
              <a:latin typeface="+mn-ea"/>
            </a:endParaRP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-"/>
            </a:pPr>
            <a:endParaRPr lang="en-US" altLang="ko-KR" sz="1400" b="1" dirty="0">
              <a:latin typeface="+mn-ea"/>
            </a:endParaRP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-"/>
            </a:pPr>
            <a:r>
              <a:rPr lang="en-US" altLang="ko-KR" sz="1400" b="1" dirty="0">
                <a:latin typeface="+mn-ea"/>
              </a:rPr>
              <a:t>Web </a:t>
            </a:r>
            <a:r>
              <a:rPr lang="ko-KR" altLang="en-US" sz="1400" b="1" dirty="0">
                <a:latin typeface="+mn-ea"/>
              </a:rPr>
              <a:t>에서 프로젝트 이력 관리 기능</a:t>
            </a:r>
            <a:endParaRPr lang="en-US" altLang="ko-KR" sz="1400" b="1" dirty="0">
              <a:latin typeface="+mn-ea"/>
            </a:endParaRP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-"/>
            </a:pPr>
            <a:endParaRPr lang="en-US" altLang="ko-KR" sz="1400" b="1" dirty="0">
              <a:latin typeface="+mn-ea"/>
            </a:endParaRP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-"/>
            </a:pPr>
            <a:r>
              <a:rPr lang="ko-KR" altLang="en-US" sz="1400" b="1" dirty="0">
                <a:latin typeface="+mn-ea"/>
              </a:rPr>
              <a:t>소셜 네트워크 서비스를 제공하여 다른 유저의 코드를 참고할 수 있고 진행되고 있는 </a:t>
            </a:r>
            <a:endParaRPr lang="en-US" altLang="ko-KR" sz="1400" b="1" dirty="0">
              <a:latin typeface="+mn-ea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en-US" altLang="ko-KR" sz="1400" b="1" dirty="0">
                <a:latin typeface="+mn-ea"/>
              </a:rPr>
              <a:t>     </a:t>
            </a:r>
            <a:r>
              <a:rPr lang="ko-KR" altLang="en-US" sz="1400" b="1" dirty="0">
                <a:latin typeface="+mn-ea"/>
              </a:rPr>
              <a:t>프로젝트에 참여하여 수정 및 보완 작업 가능</a:t>
            </a:r>
            <a:r>
              <a:rPr lang="en-US" altLang="ko-KR" sz="1400" b="1" dirty="0">
                <a:latin typeface="+mn-ea"/>
              </a:rPr>
              <a:t>(</a:t>
            </a:r>
            <a:r>
              <a:rPr lang="ko-KR" altLang="en-US" sz="1400" b="1" dirty="0">
                <a:latin typeface="+mn-ea"/>
              </a:rPr>
              <a:t>협업</a:t>
            </a:r>
            <a:r>
              <a:rPr lang="en-US" altLang="ko-KR" sz="1400" b="1" dirty="0">
                <a:latin typeface="+mn-ea"/>
              </a:rPr>
              <a:t>)</a:t>
            </a:r>
            <a:b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</a:br>
            <a:b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</a:b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D5FBCAC9-BD8B-4F3B-AD74-EF37D4211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9556C5A8-AD7E-4CE7-87BE-9EA3B5E17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B190B0F-B7C6-45DF-8DB1-100370D357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657" y="1741252"/>
            <a:ext cx="3651164" cy="3035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4944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2C0B2E1-0268-42EC-ABD3-94F81A05BC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D2256B4-48EA-40FC-BBC0-AA1EE6E00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D44BCCA-102D-4A9D-B1E4-2450CAF0B0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CDAF11D-9075-49E7-AA01-73BD73C49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892168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altLang="ko-KR" sz="60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2. Git </a:t>
            </a:r>
            <a:r>
              <a:rPr lang="ko-KR" altLang="en-US" sz="60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설치방법</a:t>
            </a:r>
            <a:endParaRPr lang="ko-KR" altLang="en-US" sz="60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F3985C0-E548-44D2-B30E-F3E42DADE1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C5508FD-29A8-4E33-95EB-0BD758EC90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818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6E14809C-AB06-455C-9E09-733EC00DD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9612D73-1056-4289-A977-92C9190C7A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44C5A9E5-0F35-4AA6-AF26-B90A2D47BC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4D9DB69D-7E48-4FDF-806E-F0B4BF0053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846BF69C-4724-4F8D-8EA6-1487E9C9C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225F0903-721C-4B16-B7C7-3E5255473C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5994C43-56B5-4B59-B871-3B9DC727035E}"/>
              </a:ext>
            </a:extLst>
          </p:cNvPr>
          <p:cNvSpPr txBox="1"/>
          <p:nvPr/>
        </p:nvSpPr>
        <p:spPr>
          <a:xfrm>
            <a:off x="438150" y="1533525"/>
            <a:ext cx="428745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>
                <a:latin typeface="+mn-ea"/>
              </a:rPr>
              <a:t>검색 창에 </a:t>
            </a:r>
            <a:r>
              <a:rPr lang="en-US" altLang="ko-KR" dirty="0">
                <a:latin typeface="+mn-ea"/>
                <a:hlinkClick r:id="rId3"/>
              </a:rPr>
              <a:t>https://git-scm.com/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입력</a:t>
            </a:r>
            <a:endParaRPr lang="en-US" altLang="ko-KR" dirty="0">
              <a:latin typeface="+mn-ea"/>
            </a:endParaRPr>
          </a:p>
          <a:p>
            <a:pPr marL="342900" indent="-342900">
              <a:buAutoNum type="arabicPeriod"/>
            </a:pPr>
            <a:endParaRPr lang="en-US" altLang="ko-KR" dirty="0">
              <a:latin typeface="+mn-ea"/>
            </a:endParaRPr>
          </a:p>
          <a:p>
            <a:pPr marL="342900" indent="-342900">
              <a:buAutoNum type="arabicPeriod"/>
            </a:pPr>
            <a:r>
              <a:rPr lang="en-US" altLang="ko-KR" dirty="0">
                <a:latin typeface="+mn-ea"/>
              </a:rPr>
              <a:t>Download </a:t>
            </a:r>
            <a:r>
              <a:rPr lang="en-US" altLang="ko-KR" dirty="0" err="1">
                <a:latin typeface="+mn-ea"/>
              </a:rPr>
              <a:t>x.xx.x</a:t>
            </a:r>
            <a:r>
              <a:rPr lang="en-US" altLang="ko-KR" dirty="0">
                <a:latin typeface="+mn-ea"/>
              </a:rPr>
              <a:t> for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Window </a:t>
            </a:r>
            <a:r>
              <a:rPr lang="ko-KR" altLang="en-US" dirty="0">
                <a:latin typeface="+mn-ea"/>
              </a:rPr>
              <a:t>클릭</a:t>
            </a:r>
            <a:endParaRPr lang="en-US" altLang="ko-KR" dirty="0">
              <a:latin typeface="+mn-ea"/>
            </a:endParaRPr>
          </a:p>
          <a:p>
            <a:pPr marL="342900" indent="-342900">
              <a:buAutoNum type="arabicPeriod"/>
            </a:pPr>
            <a:endParaRPr lang="en-US" altLang="ko-KR" dirty="0">
              <a:latin typeface="+mn-ea"/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latin typeface="+mn-ea"/>
              </a:rPr>
              <a:t>실습</a:t>
            </a:r>
          </a:p>
        </p:txBody>
      </p:sp>
      <p:sp>
        <p:nvSpPr>
          <p:cNvPr id="25" name="제목 1">
            <a:extLst>
              <a:ext uri="{FF2B5EF4-FFF2-40B4-BE49-F238E27FC236}">
                <a16:creationId xmlns:a16="http://schemas.microsoft.com/office/drawing/2014/main" id="{1611ABBE-A8FE-4856-8262-5C34B72C4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775" y="581025"/>
            <a:ext cx="3209925" cy="600075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altLang="ko-KR" sz="3200" b="1" dirty="0">
                <a:latin typeface="+mn-ea"/>
                <a:ea typeface="+mn-ea"/>
              </a:rPr>
              <a:t>2. Git </a:t>
            </a:r>
            <a:r>
              <a:rPr lang="ko-KR" altLang="en-US" sz="3200" b="1" dirty="0">
                <a:latin typeface="+mn-ea"/>
                <a:ea typeface="+mn-ea"/>
              </a:rPr>
              <a:t>설치 방법</a:t>
            </a:r>
            <a:endParaRPr lang="en-US" altLang="ko-KR" sz="3200" b="1" dirty="0">
              <a:latin typeface="+mn-ea"/>
              <a:ea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8C83573-BD50-422A-8F5B-4D257D3B14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0675" y="1310694"/>
            <a:ext cx="6305400" cy="4613855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A875D87E-3A74-4389-9D61-C4CAFE15DD68}"/>
              </a:ext>
            </a:extLst>
          </p:cNvPr>
          <p:cNvSpPr/>
          <p:nvPr/>
        </p:nvSpPr>
        <p:spPr>
          <a:xfrm>
            <a:off x="9875520" y="4328705"/>
            <a:ext cx="1489165" cy="426176"/>
          </a:xfrm>
          <a:prstGeom prst="rect">
            <a:avLst/>
          </a:prstGeom>
          <a:noFill/>
          <a:ln w="25400">
            <a:solidFill>
              <a:srgbClr val="F14F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5395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2C0B2E1-0268-42EC-ABD3-94F81A05BC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D2256B4-48EA-40FC-BBC0-AA1EE6E00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D44BCCA-102D-4A9D-B1E4-2450CAF0B0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CDAF11D-9075-49E7-AA01-73BD73C49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892168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altLang="ko-KR" sz="60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3. IDE</a:t>
            </a:r>
            <a:r>
              <a:rPr lang="ko-KR" altLang="en-US" sz="60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별 연동 방법</a:t>
            </a:r>
            <a:endParaRPr lang="ko-KR" altLang="en-US" sz="60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F3985C0-E548-44D2-B30E-F3E42DADE1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C5508FD-29A8-4E33-95EB-0BD758EC90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318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추억">
  <a:themeElements>
    <a:clrScheme name="추억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추억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추억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425</TotalTime>
  <Words>994</Words>
  <Application>Microsoft Office PowerPoint</Application>
  <PresentationFormat>와이드스크린</PresentationFormat>
  <Paragraphs>248</Paragraphs>
  <Slides>39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39</vt:i4>
      </vt:variant>
    </vt:vector>
  </HeadingPairs>
  <TitlesOfParts>
    <vt:vector size="43" baseType="lpstr">
      <vt:lpstr>맑은 고딕</vt:lpstr>
      <vt:lpstr>Calibri</vt:lpstr>
      <vt:lpstr>Calibri Light</vt:lpstr>
      <vt:lpstr>추억</vt:lpstr>
      <vt:lpstr>Git &amp; GitHub</vt:lpstr>
      <vt:lpstr>Contents</vt:lpstr>
      <vt:lpstr>1. Git &amp; GitHub 설명</vt:lpstr>
      <vt:lpstr>What is Git ?</vt:lpstr>
      <vt:lpstr>PowerPoint 프레젠테이션</vt:lpstr>
      <vt:lpstr>What is GitHub ?</vt:lpstr>
      <vt:lpstr>2. Git 설치방법</vt:lpstr>
      <vt:lpstr>2. Git 설치 방법</vt:lpstr>
      <vt:lpstr>3. IDE별 연동 방법</vt:lpstr>
      <vt:lpstr>Pycharm</vt:lpstr>
      <vt:lpstr>Pycharm</vt:lpstr>
      <vt:lpstr>PowerPoint 프레젠테이션</vt:lpstr>
      <vt:lpstr>PowerPoint 프레젠테이션</vt:lpstr>
      <vt:lpstr>Eclipse</vt:lpstr>
      <vt:lpstr>Eclipse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Commit &amp; Push(Eclipse)</vt:lpstr>
      <vt:lpstr>Commit &amp; Push(Eclipse)</vt:lpstr>
      <vt:lpstr>Clone &amp; Pull(Eclipse)</vt:lpstr>
      <vt:lpstr>Clone &amp; Pull(Eclipse)</vt:lpstr>
      <vt:lpstr>4. Git의 기능</vt:lpstr>
      <vt:lpstr>PowerPoint 프레젠테이션</vt:lpstr>
      <vt:lpstr>PowerPoint 프레젠테이션</vt:lpstr>
      <vt:lpstr>PowerPoint 프레젠테이션</vt:lpstr>
      <vt:lpstr>5. Branch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6. Review</vt:lpstr>
      <vt:lpstr> Review</vt:lpstr>
      <vt:lpstr> 참고 자료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장은재(2015200039)</dc:creator>
  <cp:lastModifiedBy>주민기</cp:lastModifiedBy>
  <cp:revision>64</cp:revision>
  <dcterms:created xsi:type="dcterms:W3CDTF">2021-04-12T13:20:01Z</dcterms:created>
  <dcterms:modified xsi:type="dcterms:W3CDTF">2021-04-18T11:31:04Z</dcterms:modified>
</cp:coreProperties>
</file>